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77" r:id="rId4"/>
    <p:sldId id="278" r:id="rId5"/>
    <p:sldId id="266" r:id="rId6"/>
    <p:sldId id="267" r:id="rId7"/>
    <p:sldId id="265" r:id="rId8"/>
    <p:sldId id="268" r:id="rId9"/>
    <p:sldId id="279" r:id="rId10"/>
    <p:sldId id="280" r:id="rId11"/>
    <p:sldId id="292" r:id="rId12"/>
    <p:sldId id="281" r:id="rId13"/>
    <p:sldId id="276" r:id="rId14"/>
    <p:sldId id="282" r:id="rId15"/>
    <p:sldId id="283" r:id="rId16"/>
    <p:sldId id="260" r:id="rId17"/>
    <p:sldId id="261" r:id="rId18"/>
    <p:sldId id="258" r:id="rId19"/>
    <p:sldId id="287" r:id="rId20"/>
    <p:sldId id="284" r:id="rId21"/>
    <p:sldId id="289" r:id="rId22"/>
    <p:sldId id="291" r:id="rId23"/>
    <p:sldId id="293" r:id="rId24"/>
    <p:sldId id="262" r:id="rId25"/>
  </p:sldIdLst>
  <p:sldSz cx="9144000" cy="6858000" type="letter"/>
  <p:notesSz cx="9296400" cy="7010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6" autoAdjust="0"/>
    <p:restoredTop sz="94605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-942" y="-84"/>
      </p:cViewPr>
      <p:guideLst>
        <p:guide orient="horz" pos="2208"/>
        <p:guide pos="29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08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13DB6723-E440-4B29-A1E2-1936018863EC}" type="datetimeFigureOut">
              <a:rPr lang="en-US"/>
              <a:pPr>
                <a:defRPr/>
              </a:pPr>
              <a:t>7/8/2016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A28706D-E3AD-4B2E-A440-9F62B2B43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5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4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56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Individual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C4DD01-40D7-4461-9BE1-900F84608E0D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54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2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0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55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76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28706D-E3AD-4B2E-A440-9F62B2B438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3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9E5CC-D261-471C-B308-1EEBCABAD98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299BA-5B91-4771-9D35-41BFBC8270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78DE-70D9-4852-BC36-7E26DD4145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A195-30F2-47CB-8559-22965ED0CA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273C-8DA3-422C-8814-F98034C4F9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2F543-D3E8-474F-931F-77FF7AD054E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40C61-548B-4633-8419-294AC8A72C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19A-8F6F-47F2-B9A8-CA1055F1A1C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08B7-7C3E-4730-B76A-6CCB94252DE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AD9A8-F8BB-4506-A31F-A21E99AC5D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C40E0-3996-42F1-8722-EDB4F49EB24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48F5EF-0BDB-472B-8BA8-7FBD15BB8C8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8784975" cy="1295400"/>
          </a:xfrm>
        </p:spPr>
        <p:txBody>
          <a:bodyPr/>
          <a:lstStyle/>
          <a:p>
            <a:pPr algn="l" eaLnBrk="1" hangingPunct="1"/>
            <a:r>
              <a:rPr lang="es-UY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s-UY" sz="3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</a:t>
            </a:r>
            <a:r>
              <a:rPr lang="es-UY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3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Keeping</a:t>
            </a:r>
            <a:r>
              <a:rPr lang="es-UY" sz="3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3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</a:t>
            </a:r>
            <a:endParaRPr lang="es-ES" sz="36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2915816" y="3645024"/>
            <a:ext cx="54006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Discover Santa 2016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#</a:t>
            </a:r>
            <a:r>
              <a:rPr lang="en-US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KringleReunion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8, 2016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Greenleaf</a:t>
            </a:r>
          </a:p>
          <a:p>
            <a:pPr algn="r"/>
            <a:r>
              <a:rPr lang="en-US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ImSanta.Org</a:t>
            </a:r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Manchester</a:t>
            </a:r>
            <a:r>
              <a:rPr lang="en-US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NH</a:t>
            </a:r>
          </a:p>
          <a:p>
            <a:endParaRPr lang="en-US" dirty="0">
              <a:latin typeface="Bookman Old Style" pitchFamily="18" charset="0"/>
              <a:ea typeface="Batang" pitchFamily="18" charset="-127"/>
              <a:cs typeface="Estrangelo Edess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5188" y="1124744"/>
            <a:ext cx="4109707" cy="547822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Positions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Shows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Fairness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Educates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Prospects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Eliminates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Lowballers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1417"/>
            <a:ext cx="8229600" cy="90332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s-ES" sz="32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90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00808"/>
            <a:ext cx="4109707" cy="461412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Top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Pricing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</a:t>
            </a:r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Season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Better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More </a:t>
            </a: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Always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Negotiate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Lower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Price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56835" y="1732511"/>
            <a:ext cx="4119784" cy="38521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Invoice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Full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(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donated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 eaLnBrk="1" hangingPunct="1">
              <a:buNone/>
            </a:pP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Charge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Add-Ons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Travel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Mrs. Claus &amp;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Helpers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Give-aways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1417"/>
            <a:ext cx="8229600" cy="147939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s-UY" sz="3200" dirty="0" err="1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Value</a:t>
            </a:r>
            <a:r>
              <a:rPr lang="es-UY" sz="32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200" dirty="0" err="1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Your</a:t>
            </a:r>
            <a:r>
              <a:rPr lang="es-UY" sz="32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200" dirty="0" err="1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Value</a:t>
            </a:r>
            <a:endParaRPr lang="es-ES" sz="32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727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00808"/>
            <a:ext cx="4109707" cy="461412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Discount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Options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Bird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Booking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Charity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/Non-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Profit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Friends &amp;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Season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Peak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56835" y="1732511"/>
            <a:ext cx="4119784" cy="38521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Payment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Barter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Gift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Certificates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Half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Avoid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Restrictions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Membership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Marketing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Opportunity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Cooperative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1417"/>
            <a:ext cx="8229600" cy="147939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s-UY" sz="2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s-UY" sz="28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Pricing</a:t>
            </a:r>
            <a:r>
              <a:rPr lang="es-UY" sz="2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a Sales </a:t>
            </a:r>
            <a:r>
              <a:rPr lang="es-UY" sz="28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</a:t>
            </a:r>
            <a:endParaRPr lang="es-ES" sz="32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0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700808"/>
            <a:ext cx="4109707" cy="46141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Tailor Services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Each Target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Overcome Obstacles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Tweak Current Offers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Goals &amp; Priorities</a:t>
            </a: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 Empty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Schedule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 from Competitor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56835" y="1732510"/>
            <a:ext cx="4119784" cy="414476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Typical Services</a:t>
            </a: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Hour-Long Family Visit</a:t>
            </a: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Christmas Eve Drop-In</a:t>
            </a: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 &amp; Greet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Santa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Holiday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Special Event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Appearance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Fund-raising Event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1417"/>
            <a:ext cx="8229600" cy="1335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Focus</a:t>
            </a: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Your</a:t>
            </a:r>
            <a:r>
              <a:rPr lang="es-UY" sz="36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6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Services</a:t>
            </a:r>
            <a:endParaRPr lang="es-E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749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426178"/>
            <a:ext cx="4109707" cy="46141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Family Visits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Cookies &amp; Milk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Storytime &amp; Tuck-In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Birthday Delivery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 Session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Homework Help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Service Project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 Lesson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PTA/PTO Event</a:t>
            </a: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88024" y="1426178"/>
            <a:ext cx="4119784" cy="44194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Toy Primer for Parents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Craft Time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 Talk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Purchase Delivery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 Thank You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Staff Lunch Delivery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Own Photo Booth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Donation Collection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9"/>
            <a:ext cx="8229600" cy="10081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Offerings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857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1935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Reaching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Prospects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8621" y="1484784"/>
            <a:ext cx="8224507" cy="424847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specific activities for each target group.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 like the prospect. Where will they look?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the same search. Take the same steps.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sure you are there when they look.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most direct way to reach them.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message that matches what they want.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it easy for them to contact you &amp; get info.</a:t>
            </a: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481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4214" y="1333843"/>
            <a:ext cx="3743325" cy="4465637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Craigslist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Booking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GigSalad.com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GigMasters.com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Thumbtack.com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Booking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Agency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Nationwide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Santas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 Tim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Classified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Referrals</a:t>
            </a:r>
          </a:p>
          <a:p>
            <a:pPr eaLnBrk="1" hangingPunct="1"/>
            <a:endParaRPr lang="es-E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124" name="Content Placeholder 9"/>
          <p:cNvSpPr>
            <a:spLocks noGrp="1"/>
          </p:cNvSpPr>
          <p:nvPr>
            <p:ph sz="half" idx="2"/>
          </p:nvPr>
        </p:nvSpPr>
        <p:spPr>
          <a:xfrm>
            <a:off x="4427538" y="1333843"/>
            <a:ext cx="3960885" cy="468074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Directories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SantaClausGuide.com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Organizations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Chamber</a:t>
            </a:r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Commerce</a:t>
            </a: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IBRBS, Local </a:t>
            </a:r>
            <a:r>
              <a:rPr lang="es-ES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Groups</a:t>
            </a:r>
            <a:endParaRPr lang="es-E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Contact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Connected Businesses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Venues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DJs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Photographers</a:t>
            </a:r>
          </a:p>
          <a:p>
            <a:pPr lvl="1" eaLnBrk="1" hangingPunct="1"/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Caterers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8229600" cy="11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UY" sz="24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4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400" kern="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kern="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2400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s-UY" sz="2800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</a:t>
            </a:r>
            <a:r>
              <a:rPr lang="es-UY" sz="28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Santa</a:t>
            </a:r>
            <a:r>
              <a:rPr lang="es-UY" sz="3600" kern="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kern="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3200" kern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51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73215" y="1319461"/>
            <a:ext cx="3743325" cy="446516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Past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Clients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1st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Bookings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Thank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You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Referrals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Prospects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2nd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Bookings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Referrals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Target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Audiences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Personal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Visit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Direct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Mail</a:t>
            </a: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Phone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Call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Friends &amp;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Family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6148" name="Content Placeholder 9"/>
          <p:cNvSpPr>
            <a:spLocks noGrp="1"/>
          </p:cNvSpPr>
          <p:nvPr>
            <p:ph sz="half" idx="2"/>
          </p:nvPr>
        </p:nvSpPr>
        <p:spPr>
          <a:xfrm>
            <a:off x="4402320" y="1332636"/>
            <a:ext cx="3744912" cy="445199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Connected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Businesses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Promotional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Materials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Commission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Networking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Business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Groups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lvl="1" eaLnBrk="1" hangingPunct="1"/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Organizations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Community</a:t>
            </a: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Events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Speaking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Volunteer</a:t>
            </a:r>
            <a:endParaRPr lang="es-ES" sz="20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Social Media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sz="20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Media 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2739" y="116632"/>
            <a:ext cx="8229600" cy="111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UY" sz="24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4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400" kern="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kern="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2400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s-UY" sz="2400" kern="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s-UY" sz="2800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</a:t>
            </a:r>
            <a:r>
              <a:rPr lang="es-UY" sz="2800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s-UY" sz="2800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</a:t>
            </a:r>
            <a:r>
              <a:rPr lang="es-UY" sz="3600" kern="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kern="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3200" kern="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29600" cy="13414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s-UY" sz="36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36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Santa’s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Marketing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Kit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4440" y="1516522"/>
            <a:ext cx="4038600" cy="417579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Name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Profile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Photos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eMail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Contact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Lists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Business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Cards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Give-Aways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Brochure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Tx/>
              <a:buNone/>
            </a:pP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516522"/>
            <a:ext cx="4038600" cy="417579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Webpage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marL="457200" lvl="1" indent="0" eaLnBrk="1" hangingPunct="1">
              <a:buNone/>
            </a:pP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- Facebook Page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Flyers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Social Media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Classifieds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Prospect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Letter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Contract</a:t>
            </a: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s-ES" dirty="0" err="1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Thank</a:t>
            </a:r>
            <a:r>
              <a:rPr lang="es-ES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 You</a:t>
            </a:r>
          </a:p>
          <a:p>
            <a:pPr eaLnBrk="1" hangingPunct="1">
              <a:buFont typeface="Wingdings" pitchFamily="2" charset="2"/>
              <a:buChar char="v"/>
            </a:pP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426178"/>
            <a:ext cx="4109707" cy="46141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 Wants to Know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You Look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You Do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Availability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Personality</a:t>
            </a: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Reliable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Ability to Relate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05581" y="1456716"/>
            <a:ext cx="4119784" cy="44194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Clients With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Offered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Flexibility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Rates &amp; Packages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Related Clients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 Check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1935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b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686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505476"/>
          </a:xfrm>
        </p:spPr>
        <p:txBody>
          <a:bodyPr/>
          <a:lstStyle/>
          <a:p>
            <a:pPr marL="0" indent="0">
              <a:buNone/>
            </a:pPr>
            <a:endParaRPr lang="en-US" u="sng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PowerPoint &amp; Resource Materials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www.ImSanta.Org/ds2016/clients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Password: ds2016</a:t>
            </a:r>
          </a:p>
        </p:txBody>
      </p:sp>
    </p:spTree>
    <p:extLst>
      <p:ext uri="{BB962C8B-B14F-4D97-AF65-F5344CB8AC3E}">
        <p14:creationId xmlns:p14="http://schemas.microsoft.com/office/powerpoint/2010/main" val="34771664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1935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 the clients you </a:t>
            </a:r>
            <a:r>
              <a:rPr lang="en-US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want… </a:t>
            </a:r>
            <a: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es-UY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endParaRPr lang="es-E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8621" y="1484784"/>
            <a:ext cx="8224507" cy="42484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you make contact, close the contract.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Prequalified from information provided.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it easy to contact &amp; book.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Determine services, length, date &amp; details.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Agree on a Price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Provide a Written Contract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Receive a Retainer Payment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761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426178"/>
            <a:ext cx="4109707" cy="46141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Intake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 </a:t>
            </a: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details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 of Lead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Booking Record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Gather Info for Selling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Prospect List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6016" y="1457843"/>
            <a:ext cx="4119784" cy="44194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What They Want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to Info Received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What Can Do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to Request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Focus on You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Schedule Flexible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 Offer to Budget</a:t>
            </a:r>
          </a:p>
          <a:p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Deal with Objections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– Contract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Retainer to Secure</a:t>
            </a: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229600" cy="111935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 </a:t>
            </a:r>
            <a: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clients you want… </a:t>
            </a:r>
            <a:br>
              <a:rPr lang="en-US" sz="2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UY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Booking</a:t>
            </a:r>
            <a:r>
              <a:rPr lang="es-UY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8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s-ES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832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426178"/>
            <a:ext cx="4109707" cy="46141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Basic Customer 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</a:t>
            </a: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Clients Happy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Prompt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 What Promised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Accommodate Request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Extra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at End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Later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6016" y="1457843"/>
            <a:ext cx="4119784" cy="441942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Survey Clients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Overall Satisfaction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 for Improvement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to Make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to Keep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Booking System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Book Next Year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 to Friends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for Off Season Events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5212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…keep the ones you have.</a:t>
            </a:r>
            <a:br>
              <a:rPr lang="en-US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Encouraging Return Business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10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426178"/>
            <a:ext cx="4109707" cy="461412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Them Special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Priority Booking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Past Client Discount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Gift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Feature Photos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Mention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 Customer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Referrals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Reviews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Reference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16016" y="1457843"/>
            <a:ext cx="4119784" cy="444947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 Round Contact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Note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Occasion Cards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Birthday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Anniversary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Suggestions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Notices of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for &amp; Give Photos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 Contact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229600" cy="115212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…keep the ones you have.</a:t>
            </a:r>
            <a:br>
              <a:rPr lang="en-US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 a Relationship</a:t>
            </a:r>
            <a:endParaRPr lang="es-ES" sz="28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72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86652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Merry Christmas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4608512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Dan Greenleaf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ImSanta.Org</a:t>
            </a: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Manchester, NH 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Santa@ImSanta.Org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424-2SANTA1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www.Facebook.com/ImSanta.Org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www.Facebook.com/SantaDanGreenleaf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Twitter: @</a:t>
            </a:r>
            <a:r>
              <a:rPr lang="en-US" sz="2800" dirty="0" err="1" smtClean="0">
                <a:solidFill>
                  <a:schemeClr val="bg1"/>
                </a:solidFill>
                <a:latin typeface="Candara" pitchFamily="34" charset="0"/>
              </a:rPr>
              <a:t>SantaCKringle</a:t>
            </a:r>
            <a:endParaRPr lang="en-U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LinkedIn: Santa Dan Greenleaf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chemeClr val="bg1"/>
                </a:solidFill>
                <a:latin typeface="Candara" pitchFamily="34" charset="0"/>
              </a:rPr>
              <a:t>www.SantaCKringle/tumblr.com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064896" cy="5543575"/>
          </a:xfrm>
        </p:spPr>
        <p:txBody>
          <a:bodyPr/>
          <a:lstStyle/>
          <a:p>
            <a:pPr marL="0" indent="0">
              <a:buNone/>
            </a:pPr>
            <a:endParaRPr lang="en-US" sz="4000" i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 the clients you want 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keep the ones you have.</a:t>
            </a:r>
          </a:p>
          <a:p>
            <a:pPr marL="0" indent="0">
              <a:buNone/>
            </a:pP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Package, price &amp; promote your services to fill your schedule.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758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Estrangelo Edessa" pitchFamily="66" charset="0"/>
                <a:cs typeface="Estrangelo Edessa" pitchFamily="66" charset="0"/>
              </a:rPr>
              <a:t>Win the clients you want…</a:t>
            </a:r>
            <a:endParaRPr lang="en-US" sz="3200" dirty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174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Decide. It’s Up To You.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Types of Work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Preferred Clients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Schedule 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Goals &amp; Priorities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time, energy &amp; money on top priorities.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Target Groups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activities specific to target group.</a:t>
            </a:r>
            <a:endParaRPr lang="en-US" sz="2400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03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ta Refl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als Planning 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by Target Groups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2174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Describe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Demographics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Geography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Motivators &amp; Barriers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 Wanted &amp; Needed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Decision Makers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Reach Them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to Look for Santa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past, current &amp; prospects for research.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 Specific Individuals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Steps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Evaluation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rget Workshe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454" y="0"/>
            <a:ext cx="5265092" cy="68580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1417"/>
            <a:ext cx="8229600" cy="1479391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UY" sz="2400" b="1" i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price</a:t>
            </a:r>
            <a:r>
              <a:rPr lang="es-UY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s-UY" sz="2400" dirty="0" err="1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</a:t>
            </a:r>
            <a:r>
              <a:rPr lang="es-UY" sz="24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s-UY" sz="36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s-UY" sz="3200" dirty="0" err="1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Pricing</a:t>
            </a:r>
            <a:r>
              <a:rPr lang="es-UY" sz="32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200" dirty="0" err="1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Your</a:t>
            </a:r>
            <a:r>
              <a:rPr lang="es-UY" sz="3200" dirty="0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s-UY" sz="3200" dirty="0" err="1" smtClean="0">
                <a:solidFill>
                  <a:schemeClr val="bg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Services</a:t>
            </a:r>
            <a:endParaRPr lang="es-ES" sz="32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5188" y="1922224"/>
            <a:ext cx="4109707" cy="468074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Hourly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Understandable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Quote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Flexibility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Treats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Everyone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Fairly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buNone/>
            </a:pP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time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season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CE &amp; CD.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788024" y="1922224"/>
            <a:ext cx="4119784" cy="38830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Based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</a:t>
            </a:r>
            <a:endParaRPr lang="es-E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Services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Offered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Revenue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Competitors</a:t>
            </a:r>
            <a:r>
              <a:rPr lang="es-E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es-ES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Fees</a:t>
            </a:r>
            <a:endParaRPr lang="es-E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  <a:latin typeface="Estrangelo Edessa" pitchFamily="66" charset="0"/>
              <a:cs typeface="Estrangelo Edessa" pitchFamily="66" charset="0"/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  <a:p>
            <a:pPr eaLnBrk="1" hangingPunct="1"/>
            <a:endParaRPr lang="es-E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870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lying Santa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Santa w gift</Template>
  <TotalTime>3393</TotalTime>
  <Words>870</Words>
  <Application>Microsoft Office PowerPoint</Application>
  <PresentationFormat>Letter Paper (8.5x11 in)</PresentationFormat>
  <Paragraphs>374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Batang</vt:lpstr>
      <vt:lpstr>Bookman Old Style</vt:lpstr>
      <vt:lpstr>Calibri</vt:lpstr>
      <vt:lpstr>Candara</vt:lpstr>
      <vt:lpstr>Courier New</vt:lpstr>
      <vt:lpstr>Estrangelo Edessa</vt:lpstr>
      <vt:lpstr>Verdana</vt:lpstr>
      <vt:lpstr>Wingdings</vt:lpstr>
      <vt:lpstr>Flying Santa</vt:lpstr>
      <vt:lpstr>  Finding &amp; Keeping Clients</vt:lpstr>
      <vt:lpstr>PowerPoint Presentation</vt:lpstr>
      <vt:lpstr>PowerPoint Presentation</vt:lpstr>
      <vt:lpstr>Win the clients you want…</vt:lpstr>
      <vt:lpstr>PowerPoint Presentation</vt:lpstr>
      <vt:lpstr>PowerPoint Presentation</vt:lpstr>
      <vt:lpstr>Focus by Target Groups</vt:lpstr>
      <vt:lpstr>PowerPoint Presentation</vt:lpstr>
      <vt:lpstr>Package, price &amp; promote… Pricing Your Services</vt:lpstr>
      <vt:lpstr>Package, price &amp; promote…</vt:lpstr>
      <vt:lpstr>Package, price &amp; promote… Value Your Value</vt:lpstr>
      <vt:lpstr>Package, price &amp; promote… Use Pricing as a Sales Tool</vt:lpstr>
      <vt:lpstr>Package, price &amp; promote… Focus Your Services</vt:lpstr>
      <vt:lpstr> Package, price &amp; promote… Create Unique Offerings </vt:lpstr>
      <vt:lpstr> Package, price &amp; promote… Reaching New Prospects </vt:lpstr>
      <vt:lpstr>PowerPoint Presentation</vt:lpstr>
      <vt:lpstr>PowerPoint Presentation</vt:lpstr>
      <vt:lpstr>Package, price &amp; promote… Santa’s Marketing Tool Kit</vt:lpstr>
      <vt:lpstr> Package, price &amp; promote… Give Clients What They Want </vt:lpstr>
      <vt:lpstr> Win the clients you want…  Book the Client </vt:lpstr>
      <vt:lpstr>Win the clients you want…  Booking Process</vt:lpstr>
      <vt:lpstr>…keep the ones you have. Encouraging Return Business</vt:lpstr>
      <vt:lpstr>…keep the ones you have. Build a Relationship</vt:lpstr>
      <vt:lpstr>Merry Christmas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Dan Greenleaf</cp:lastModifiedBy>
  <cp:revision>176</cp:revision>
  <dcterms:created xsi:type="dcterms:W3CDTF">2009-10-07T17:55:06Z</dcterms:created>
  <dcterms:modified xsi:type="dcterms:W3CDTF">2016-07-08T17:08:58Z</dcterms:modified>
</cp:coreProperties>
</file>