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43"/>
  </p:notesMasterIdLst>
  <p:handoutMasterIdLst>
    <p:handoutMasterId r:id="rId44"/>
  </p:handoutMasterIdLst>
  <p:sldIdLst>
    <p:sldId id="256" r:id="rId2"/>
    <p:sldId id="269" r:id="rId3"/>
    <p:sldId id="257" r:id="rId4"/>
    <p:sldId id="266" r:id="rId5"/>
    <p:sldId id="264" r:id="rId6"/>
    <p:sldId id="267" r:id="rId7"/>
    <p:sldId id="265" r:id="rId8"/>
    <p:sldId id="268" r:id="rId9"/>
    <p:sldId id="260" r:id="rId10"/>
    <p:sldId id="261" r:id="rId11"/>
    <p:sldId id="258" r:id="rId12"/>
    <p:sldId id="273" r:id="rId13"/>
    <p:sldId id="286" r:id="rId14"/>
    <p:sldId id="271" r:id="rId15"/>
    <p:sldId id="274" r:id="rId16"/>
    <p:sldId id="275" r:id="rId17"/>
    <p:sldId id="277" r:id="rId18"/>
    <p:sldId id="278" r:id="rId19"/>
    <p:sldId id="279" r:id="rId20"/>
    <p:sldId id="281" r:id="rId21"/>
    <p:sldId id="280" r:id="rId22"/>
    <p:sldId id="282" r:id="rId23"/>
    <p:sldId id="276" r:id="rId24"/>
    <p:sldId id="284" r:id="rId25"/>
    <p:sldId id="293" r:id="rId26"/>
    <p:sldId id="292" r:id="rId27"/>
    <p:sldId id="294" r:id="rId28"/>
    <p:sldId id="295" r:id="rId29"/>
    <p:sldId id="296" r:id="rId30"/>
    <p:sldId id="285" r:id="rId31"/>
    <p:sldId id="289" r:id="rId32"/>
    <p:sldId id="288" r:id="rId33"/>
    <p:sldId id="290" r:id="rId34"/>
    <p:sldId id="291" r:id="rId35"/>
    <p:sldId id="287" r:id="rId36"/>
    <p:sldId id="297" r:id="rId37"/>
    <p:sldId id="298" r:id="rId38"/>
    <p:sldId id="299" r:id="rId39"/>
    <p:sldId id="300" r:id="rId40"/>
    <p:sldId id="301" r:id="rId41"/>
    <p:sldId id="262" r:id="rId42"/>
  </p:sldIdLst>
  <p:sldSz cx="9144000" cy="6858000" type="letter"/>
  <p:notesSz cx="9296400" cy="70104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5" autoAdjust="0"/>
    <p:restoredTop sz="94605" autoAdjust="0"/>
  </p:normalViewPr>
  <p:slideViewPr>
    <p:cSldViewPr>
      <p:cViewPr varScale="1">
        <p:scale>
          <a:sx n="70" d="100"/>
          <a:sy n="70" d="100"/>
        </p:scale>
        <p:origin x="82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7" d="100"/>
          <a:sy n="107" d="100"/>
        </p:scale>
        <p:origin x="-942" y="-84"/>
      </p:cViewPr>
      <p:guideLst>
        <p:guide orient="horz" pos="2208"/>
        <p:guide pos="29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0080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13DB6723-E440-4B29-A1E2-1936018863EC}" type="datetimeFigureOut">
              <a:rPr lang="en-US"/>
              <a:pPr>
                <a:defRPr/>
              </a:pPr>
              <a:t>7/9/2016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>
              <a:defRPr/>
            </a:pPr>
            <a:fld id="{EA28706D-E3AD-4B2E-A440-9F62B2B438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2978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5600" y="525463"/>
            <a:ext cx="35052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28706D-E3AD-4B2E-A440-9F62B2B4385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550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5600" y="525463"/>
            <a:ext cx="3505200" cy="26289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Individual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8C4DD01-40D7-4461-9BE1-900F84608E0D}" type="slidenum">
              <a:rPr lang="en-US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48928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5600" y="525463"/>
            <a:ext cx="35052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28706D-E3AD-4B2E-A440-9F62B2B4385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766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5600" y="525463"/>
            <a:ext cx="35052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28706D-E3AD-4B2E-A440-9F62B2B4385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476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28706D-E3AD-4B2E-A440-9F62B2B4385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765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9E5CC-D261-471C-B308-1EEBCABAD98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299BA-5B91-4771-9D35-41BFBC82706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D78DE-70D9-4852-BC36-7E26DD41459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1A195-30F2-47CB-8559-22965ED0CAE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0273C-8DA3-422C-8814-F98034C4F92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2F543-D3E8-474F-931F-77FF7AD054E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40C61-548B-4633-8419-294AC8A72C2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0E19A-8F6F-47F2-B9A8-CA1055F1A1C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608B7-7C3E-4730-B76A-6CCB94252DE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AD9A8-F8BB-4506-A31F-A21E99AC5D8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C40E0-3996-42F1-8722-EDB4F49EB24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148F5EF-0BDB-472B-8BA8-7FBD15BB8C8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med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msanta.org/ds2016/marketin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Grp="1" noChangeArrowheads="1"/>
          </p:cNvSpPr>
          <p:nvPr>
            <p:ph type="ctrTitle"/>
          </p:nvPr>
        </p:nvSpPr>
        <p:spPr>
          <a:xfrm>
            <a:off x="0" y="2420888"/>
            <a:ext cx="8784975" cy="1295400"/>
          </a:xfrm>
        </p:spPr>
        <p:txBody>
          <a:bodyPr/>
          <a:lstStyle/>
          <a:p>
            <a:pPr eaLnBrk="1" hangingPunct="1"/>
            <a:r>
              <a:rPr lang="es-UY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Marketing </a:t>
            </a:r>
            <a:r>
              <a:rPr lang="es-UY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Your</a:t>
            </a:r>
            <a:r>
              <a:rPr lang="es-UY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Santa </a:t>
            </a:r>
            <a:r>
              <a:rPr lang="es-UY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Services</a:t>
            </a:r>
            <a:endParaRPr lang="es-ES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2915816" y="3645024"/>
            <a:ext cx="5400675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2800" dirty="0" smtClean="0">
                <a:solidFill>
                  <a:schemeClr val="bg1"/>
                </a:solidFill>
                <a:latin typeface="Estrangelo Edessa" pitchFamily="66" charset="0"/>
                <a:ea typeface="Batang" pitchFamily="18" charset="-127"/>
                <a:cs typeface="Estrangelo Edessa" pitchFamily="66" charset="0"/>
              </a:rPr>
              <a:t>Discover Santa 2016</a:t>
            </a: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Estrangelo Edessa" pitchFamily="66" charset="0"/>
                <a:ea typeface="Batang" pitchFamily="18" charset="-127"/>
                <a:cs typeface="Estrangelo Edessa" pitchFamily="66" charset="0"/>
              </a:rPr>
              <a:t>#</a:t>
            </a:r>
            <a:r>
              <a:rPr lang="en-US" sz="2800" dirty="0" err="1" smtClean="0">
                <a:solidFill>
                  <a:schemeClr val="bg1"/>
                </a:solidFill>
                <a:latin typeface="Estrangelo Edessa" pitchFamily="66" charset="0"/>
                <a:ea typeface="Batang" pitchFamily="18" charset="-127"/>
                <a:cs typeface="Estrangelo Edessa" pitchFamily="66" charset="0"/>
              </a:rPr>
              <a:t>KringleReunion</a:t>
            </a:r>
            <a:endParaRPr lang="en-US" sz="2800" dirty="0">
              <a:solidFill>
                <a:schemeClr val="bg1"/>
              </a:solidFill>
              <a:latin typeface="Estrangelo Edessa" pitchFamily="66" charset="0"/>
              <a:ea typeface="Batang" pitchFamily="18" charset="-127"/>
              <a:cs typeface="Estrangelo Edessa" pitchFamily="66" charset="0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Estrangelo Edessa" pitchFamily="66" charset="0"/>
                <a:ea typeface="Batang" pitchFamily="18" charset="-127"/>
                <a:cs typeface="Estrangelo Edessa" pitchFamily="66" charset="0"/>
              </a:rPr>
              <a:t>July 9, 2016</a:t>
            </a: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Estrangelo Edessa" pitchFamily="66" charset="0"/>
                <a:ea typeface="Batang" pitchFamily="18" charset="-127"/>
                <a:cs typeface="Estrangelo Edessa" pitchFamily="66" charset="0"/>
              </a:rPr>
              <a:t>Dan </a:t>
            </a:r>
            <a:r>
              <a:rPr lang="en-US" sz="2800" dirty="0">
                <a:solidFill>
                  <a:schemeClr val="bg1"/>
                </a:solidFill>
                <a:latin typeface="Estrangelo Edessa" pitchFamily="66" charset="0"/>
                <a:ea typeface="Batang" pitchFamily="18" charset="-127"/>
                <a:cs typeface="Estrangelo Edessa" pitchFamily="66" charset="0"/>
              </a:rPr>
              <a:t>Greenleaf</a:t>
            </a:r>
          </a:p>
          <a:p>
            <a:pPr algn="r"/>
            <a:r>
              <a:rPr lang="en-US" sz="2800" dirty="0" err="1" smtClean="0">
                <a:solidFill>
                  <a:schemeClr val="bg1"/>
                </a:solidFill>
                <a:latin typeface="Estrangelo Edessa" pitchFamily="66" charset="0"/>
                <a:ea typeface="Batang" pitchFamily="18" charset="-127"/>
                <a:cs typeface="Estrangelo Edessa" pitchFamily="66" charset="0"/>
              </a:rPr>
              <a:t>ImSanta.Org</a:t>
            </a:r>
            <a:r>
              <a:rPr lang="en-US" sz="2800" dirty="0" smtClean="0">
                <a:solidFill>
                  <a:schemeClr val="bg1"/>
                </a:solidFill>
                <a:latin typeface="Estrangelo Edessa" pitchFamily="66" charset="0"/>
                <a:ea typeface="Batang" pitchFamily="18" charset="-127"/>
                <a:cs typeface="Estrangelo Edessa" pitchFamily="66" charset="0"/>
              </a:rPr>
              <a:t>, Manchester</a:t>
            </a:r>
            <a:r>
              <a:rPr lang="en-US" sz="2800" dirty="0">
                <a:solidFill>
                  <a:schemeClr val="bg1"/>
                </a:solidFill>
                <a:latin typeface="Estrangelo Edessa" pitchFamily="66" charset="0"/>
                <a:ea typeface="Batang" pitchFamily="18" charset="-127"/>
                <a:cs typeface="Estrangelo Edessa" pitchFamily="66" charset="0"/>
              </a:rPr>
              <a:t>, NH</a:t>
            </a:r>
          </a:p>
          <a:p>
            <a:endParaRPr lang="en-US" dirty="0">
              <a:latin typeface="Bookman Old Style" pitchFamily="18" charset="0"/>
              <a:ea typeface="Batang" pitchFamily="18" charset="-127"/>
              <a:cs typeface="Estrangelo Edessa" pitchFamily="66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"/>
            <a:ext cx="8229600" cy="993775"/>
          </a:xfrm>
        </p:spPr>
        <p:txBody>
          <a:bodyPr/>
          <a:lstStyle/>
          <a:p>
            <a:pPr eaLnBrk="1" hangingPunct="1"/>
            <a:r>
              <a:rPr lang="es-UY" sz="360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In Search of Customers</a:t>
            </a:r>
            <a:endParaRPr lang="es-ES" sz="360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4214" y="908051"/>
            <a:ext cx="3743325" cy="4968875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es-ES" sz="240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Past Clients</a:t>
            </a:r>
          </a:p>
          <a:p>
            <a:pPr lvl="1" eaLnBrk="1" hangingPunct="1"/>
            <a:r>
              <a:rPr lang="es-ES" sz="200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1st Bookings</a:t>
            </a:r>
          </a:p>
          <a:p>
            <a:pPr lvl="1" eaLnBrk="1" hangingPunct="1"/>
            <a:r>
              <a:rPr lang="es-ES" sz="200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Thank You</a:t>
            </a:r>
          </a:p>
          <a:p>
            <a:pPr lvl="1" eaLnBrk="1" hangingPunct="1"/>
            <a:r>
              <a:rPr lang="es-ES" sz="200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Referrals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s-ES" sz="240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Prospects</a:t>
            </a:r>
          </a:p>
          <a:p>
            <a:pPr lvl="1" eaLnBrk="1" hangingPunct="1"/>
            <a:r>
              <a:rPr lang="es-ES" sz="200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2nd Bookings</a:t>
            </a:r>
          </a:p>
          <a:p>
            <a:pPr lvl="1" eaLnBrk="1" hangingPunct="1"/>
            <a:r>
              <a:rPr lang="es-ES" sz="200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Referrals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s-ES" sz="240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Target Audiences</a:t>
            </a:r>
          </a:p>
          <a:p>
            <a:pPr lvl="1" eaLnBrk="1" hangingPunct="1"/>
            <a:r>
              <a:rPr lang="es-ES" sz="200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Personal Visit</a:t>
            </a:r>
          </a:p>
          <a:p>
            <a:pPr lvl="1" eaLnBrk="1" hangingPunct="1"/>
            <a:r>
              <a:rPr lang="es-ES" sz="200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Direct Mail</a:t>
            </a:r>
          </a:p>
          <a:p>
            <a:pPr lvl="1" eaLnBrk="1" hangingPunct="1"/>
            <a:r>
              <a:rPr lang="es-ES" sz="200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Phone Call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s-ES" sz="240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Friends &amp; Family</a:t>
            </a:r>
          </a:p>
          <a:p>
            <a:pPr eaLnBrk="1" hangingPunct="1"/>
            <a:endParaRPr lang="es-ES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lvl="1" eaLnBrk="1" hangingPunct="1"/>
            <a:endParaRPr lang="es-ES" sz="200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6148" name="Content Placeholder 9"/>
          <p:cNvSpPr>
            <a:spLocks noGrp="1"/>
          </p:cNvSpPr>
          <p:nvPr>
            <p:ph sz="half" idx="2"/>
          </p:nvPr>
        </p:nvSpPr>
        <p:spPr>
          <a:xfrm>
            <a:off x="4427539" y="908051"/>
            <a:ext cx="3744912" cy="4897438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es-ES" sz="240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Connected Businesses</a:t>
            </a:r>
          </a:p>
          <a:p>
            <a:pPr lvl="1" eaLnBrk="1" hangingPunct="1"/>
            <a:r>
              <a:rPr lang="es-ES" sz="200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Promotional Materials</a:t>
            </a:r>
          </a:p>
          <a:p>
            <a:pPr lvl="1" eaLnBrk="1" hangingPunct="1"/>
            <a:r>
              <a:rPr lang="es-ES" sz="200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Commission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s-ES" sz="240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Networking</a:t>
            </a:r>
          </a:p>
          <a:p>
            <a:pPr lvl="1" eaLnBrk="1" hangingPunct="1"/>
            <a:r>
              <a:rPr lang="es-ES" sz="200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Business Groups</a:t>
            </a:r>
          </a:p>
          <a:p>
            <a:pPr lvl="1" eaLnBrk="1" hangingPunct="1"/>
            <a:r>
              <a:rPr lang="es-ES" sz="200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Organizations</a:t>
            </a:r>
            <a:endParaRPr lang="es-ES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es-ES" sz="240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Community Events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s-ES" sz="240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Speaking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s-ES" sz="240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Volunteer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s-ES" sz="240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Social Media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s-ES" sz="240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Media </a:t>
            </a:r>
          </a:p>
          <a:p>
            <a:pPr eaLnBrk="1" hangingPunct="1"/>
            <a:endParaRPr lang="en-US" sz="240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6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6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61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61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"/>
            <a:ext cx="8229600" cy="1052513"/>
          </a:xfrm>
        </p:spPr>
        <p:txBody>
          <a:bodyPr/>
          <a:lstStyle/>
          <a:p>
            <a:pPr eaLnBrk="1" hangingPunct="1"/>
            <a:r>
              <a:rPr lang="es-UY" sz="360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Santa’s Marketing Tool Kit</a:t>
            </a:r>
            <a:endParaRPr lang="es-ES" sz="360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71488" y="908720"/>
            <a:ext cx="4038600" cy="4568825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es-ES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Name</a:t>
            </a:r>
            <a:endParaRPr lang="es-ES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es-ES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Domain</a:t>
            </a:r>
            <a:r>
              <a:rPr lang="es-ES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Name</a:t>
            </a:r>
            <a:endParaRPr lang="es-ES" dirty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lvl="1" eaLnBrk="1" hangingPunct="1">
              <a:buFont typeface="Wingdings" pitchFamily="2" charset="2"/>
              <a:buChar char="v"/>
            </a:pPr>
            <a:r>
              <a:rPr lang="es-ES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GoDaddy</a:t>
            </a:r>
            <a:endParaRPr lang="es-ES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es-ES" dirty="0" err="1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eMail</a:t>
            </a:r>
            <a:endParaRPr lang="es-ES" dirty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es-ES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Profile</a:t>
            </a:r>
            <a:endParaRPr lang="es-ES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es-ES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Photos</a:t>
            </a:r>
            <a:endParaRPr lang="es-ES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es-ES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Contact</a:t>
            </a:r>
            <a:r>
              <a:rPr lang="es-ES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Lists</a:t>
            </a:r>
            <a:endParaRPr lang="es-ES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es-ES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Business </a:t>
            </a:r>
            <a:r>
              <a:rPr lang="es-ES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Cards</a:t>
            </a:r>
            <a:endParaRPr lang="es-ES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es-ES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Give-aways</a:t>
            </a:r>
            <a:endParaRPr lang="es-ES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eaLnBrk="1" hangingPunct="1">
              <a:buFontTx/>
              <a:buNone/>
            </a:pPr>
            <a:endParaRPr lang="es-ES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eaLnBrk="1" hangingPunct="1"/>
            <a:endParaRPr lang="es-ES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eaLnBrk="1" hangingPunct="1"/>
            <a:endParaRPr lang="es-ES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eaLnBrk="1" hangingPunct="1"/>
            <a:endParaRPr lang="es-ES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eaLnBrk="1" hangingPunct="1"/>
            <a:endParaRPr lang="es-ES" dirty="0" smtClean="0">
              <a:solidFill>
                <a:schemeClr val="bg1"/>
              </a:solidFill>
            </a:endParaRPr>
          </a:p>
          <a:p>
            <a:pPr eaLnBrk="1" hangingPunct="1"/>
            <a:endParaRPr lang="es-ES" dirty="0" smtClean="0">
              <a:solidFill>
                <a:schemeClr val="bg1"/>
              </a:solidFill>
            </a:endParaRPr>
          </a:p>
        </p:txBody>
      </p:sp>
      <p:sp>
        <p:nvSpPr>
          <p:cNvPr id="4100" name="Content Placeholder 3"/>
          <p:cNvSpPr>
            <a:spLocks noGrp="1"/>
          </p:cNvSpPr>
          <p:nvPr>
            <p:ph sz="half" idx="2"/>
          </p:nvPr>
        </p:nvSpPr>
        <p:spPr>
          <a:xfrm>
            <a:off x="4632962" y="951582"/>
            <a:ext cx="4038600" cy="4709665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es-ES" dirty="0" err="1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Brochure</a:t>
            </a:r>
            <a:endParaRPr lang="es-ES" dirty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es-ES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Website</a:t>
            </a:r>
            <a:endParaRPr lang="es-ES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es-ES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Flyers</a:t>
            </a:r>
            <a:endParaRPr lang="es-ES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es-ES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Promo</a:t>
            </a:r>
            <a:r>
              <a:rPr lang="es-ES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Letters</a:t>
            </a:r>
            <a:endParaRPr lang="es-ES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es-ES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Social </a:t>
            </a:r>
            <a:r>
              <a:rPr lang="es-ES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Media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s-ES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Classifieds</a:t>
            </a:r>
            <a:endParaRPr lang="es-ES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es-ES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Prospect</a:t>
            </a:r>
            <a:r>
              <a:rPr lang="es-ES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Letter</a:t>
            </a:r>
            <a:endParaRPr lang="es-ES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es-ES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Contract</a:t>
            </a:r>
            <a:endParaRPr lang="es-ES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es-ES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Thank</a:t>
            </a:r>
            <a:r>
              <a:rPr lang="es-ES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You</a:t>
            </a:r>
          </a:p>
          <a:p>
            <a:pPr eaLnBrk="1" hangingPunct="1">
              <a:buFont typeface="Wingdings" pitchFamily="2" charset="2"/>
              <a:buChar char="v"/>
            </a:pPr>
            <a:endParaRPr lang="en-US" dirty="0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4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4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4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4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"/>
            <a:ext cx="8229600" cy="993775"/>
          </a:xfrm>
        </p:spPr>
        <p:txBody>
          <a:bodyPr/>
          <a:lstStyle/>
          <a:p>
            <a:pPr eaLnBrk="1" hangingPunct="1"/>
            <a:r>
              <a:rPr lang="es-UY" sz="36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Written</a:t>
            </a:r>
            <a:r>
              <a:rPr lang="es-UY" sz="36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Santa </a:t>
            </a:r>
            <a:r>
              <a:rPr lang="es-UY" sz="36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Profile</a:t>
            </a:r>
            <a:endParaRPr lang="es-ES" sz="3600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769" y="976623"/>
            <a:ext cx="3743325" cy="4680743"/>
          </a:xfrm>
        </p:spPr>
        <p:txBody>
          <a:bodyPr/>
          <a:lstStyle/>
          <a:p>
            <a:pPr marL="0" lvl="1" indent="0" eaLnBrk="1" hangingPunct="1">
              <a:buNone/>
            </a:pPr>
            <a:r>
              <a:rPr lang="es-ES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Focus</a:t>
            </a:r>
            <a:r>
              <a:rPr lang="es-ES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on</a:t>
            </a:r>
            <a:r>
              <a:rPr lang="es-ES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Priorities</a:t>
            </a:r>
            <a:endParaRPr lang="es-ES" sz="2400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es-ES" sz="24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Who</a:t>
            </a:r>
            <a:r>
              <a:rPr lang="es-ES" sz="24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Your</a:t>
            </a:r>
            <a:r>
              <a:rPr lang="es-ES" sz="24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Are</a:t>
            </a:r>
          </a:p>
          <a:p>
            <a:pPr lvl="1" eaLnBrk="1" hangingPunct="1"/>
            <a:r>
              <a:rPr lang="es-ES" sz="20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Summary</a:t>
            </a:r>
            <a:endParaRPr lang="es-ES" sz="2000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lvl="1" eaLnBrk="1" hangingPunct="1"/>
            <a:r>
              <a:rPr lang="es-ES" sz="20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Experience</a:t>
            </a:r>
            <a:endParaRPr lang="es-ES" sz="2000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lvl="1" eaLnBrk="1" hangingPunct="1"/>
            <a:r>
              <a:rPr lang="es-ES" sz="20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Education</a:t>
            </a:r>
            <a:endParaRPr lang="es-ES" sz="2000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lvl="1" eaLnBrk="1" hangingPunct="1"/>
            <a:r>
              <a:rPr lang="es-ES" sz="20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Credentials</a:t>
            </a:r>
            <a:endParaRPr lang="es-ES" sz="2000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es-ES" sz="24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What</a:t>
            </a:r>
            <a:r>
              <a:rPr lang="es-ES" sz="24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You</a:t>
            </a:r>
            <a:r>
              <a:rPr lang="es-ES" sz="24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Do</a:t>
            </a:r>
          </a:p>
          <a:p>
            <a:pPr lvl="1" eaLnBrk="1" hangingPunct="1"/>
            <a:r>
              <a:rPr lang="es-ES" sz="20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Services</a:t>
            </a:r>
            <a:r>
              <a:rPr lang="es-ES" sz="20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</a:p>
          <a:p>
            <a:pPr lvl="1" eaLnBrk="1" hangingPunct="1"/>
            <a:r>
              <a:rPr lang="es-ES" sz="20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Events</a:t>
            </a:r>
            <a:endParaRPr lang="es-ES" sz="2000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lvl="1" eaLnBrk="1" hangingPunct="1"/>
            <a:r>
              <a:rPr lang="es-ES" sz="20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Skills</a:t>
            </a:r>
            <a:endParaRPr lang="es-ES" sz="2000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lvl="1" eaLnBrk="1" hangingPunct="1"/>
            <a:r>
              <a:rPr lang="es-ES" sz="20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Resources</a:t>
            </a:r>
            <a:endParaRPr lang="es-ES" sz="2000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s-ES" sz="24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Professionalism</a:t>
            </a:r>
            <a:endParaRPr lang="en-US" sz="2400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eaLnBrk="1" hangingPunct="1"/>
            <a:endParaRPr lang="es-ES" sz="2400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5124" name="Content Placeholder 9"/>
          <p:cNvSpPr>
            <a:spLocks noGrp="1"/>
          </p:cNvSpPr>
          <p:nvPr>
            <p:ph sz="half" idx="2"/>
          </p:nvPr>
        </p:nvSpPr>
        <p:spPr>
          <a:xfrm>
            <a:off x="4429094" y="944502"/>
            <a:ext cx="3744912" cy="4896766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es-ES" sz="24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How</a:t>
            </a:r>
            <a:r>
              <a:rPr lang="es-ES" sz="24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to Use </a:t>
            </a:r>
            <a:r>
              <a:rPr lang="es-ES" sz="24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It</a:t>
            </a:r>
            <a:endParaRPr lang="es-ES" sz="2000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lvl="1" eaLnBrk="1" hangingPunct="1"/>
            <a:r>
              <a:rPr lang="es-ES" sz="20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Excerpt</a:t>
            </a:r>
            <a:r>
              <a:rPr lang="es-ES" sz="20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Sections</a:t>
            </a:r>
            <a:endParaRPr lang="es-ES" sz="2000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lvl="1" eaLnBrk="1" hangingPunct="1"/>
            <a:r>
              <a:rPr lang="es-ES" sz="2000" dirty="0" err="1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Tailor</a:t>
            </a:r>
            <a:r>
              <a:rPr lang="es-ES" sz="2000" dirty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to Targets</a:t>
            </a:r>
          </a:p>
          <a:p>
            <a:pPr lvl="1" eaLnBrk="1" hangingPunct="1"/>
            <a:r>
              <a:rPr lang="es-ES" sz="20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Boilerplate</a:t>
            </a:r>
            <a:endParaRPr lang="es-ES" sz="2000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s-ES" sz="24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Where</a:t>
            </a:r>
            <a:r>
              <a:rPr lang="es-ES" sz="24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400" dirty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to Use </a:t>
            </a:r>
            <a:r>
              <a:rPr lang="es-ES" sz="2400" dirty="0" err="1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It</a:t>
            </a:r>
            <a:endParaRPr lang="es-ES" sz="2400" dirty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lvl="1" eaLnBrk="1" hangingPunct="1"/>
            <a:r>
              <a:rPr lang="es-ES" sz="20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Website</a:t>
            </a:r>
            <a:endParaRPr lang="es-ES" sz="2000" dirty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lvl="1" eaLnBrk="1" hangingPunct="1"/>
            <a:r>
              <a:rPr lang="es-ES" sz="20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Social Media </a:t>
            </a:r>
          </a:p>
          <a:p>
            <a:pPr lvl="1" eaLnBrk="1" hangingPunct="1"/>
            <a:r>
              <a:rPr lang="es-ES" sz="20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Booking</a:t>
            </a:r>
            <a:r>
              <a:rPr lang="es-ES" sz="20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Sites</a:t>
            </a:r>
            <a:endParaRPr lang="es-ES" sz="2000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lvl="1" eaLnBrk="1" hangingPunct="1"/>
            <a:r>
              <a:rPr lang="es-ES" sz="20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Brochure</a:t>
            </a:r>
            <a:endParaRPr lang="es-ES" sz="2000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lvl="1" eaLnBrk="1" hangingPunct="1"/>
            <a:r>
              <a:rPr lang="es-ES" sz="20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Applications</a:t>
            </a:r>
            <a:endParaRPr lang="es-ES" sz="2000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lvl="1" eaLnBrk="1" hangingPunct="1"/>
            <a:r>
              <a:rPr lang="es-ES" sz="20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Promo</a:t>
            </a:r>
            <a:r>
              <a:rPr lang="es-ES" sz="20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Materials</a:t>
            </a:r>
            <a:endParaRPr lang="es-ES" sz="2000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lvl="1" eaLnBrk="1" hangingPunct="1"/>
            <a:r>
              <a:rPr lang="es-ES" sz="20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Press</a:t>
            </a:r>
            <a:r>
              <a:rPr lang="es-ES" sz="20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Releases</a:t>
            </a:r>
            <a:endParaRPr lang="es-ES" sz="2000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lvl="1" eaLnBrk="1" hangingPunct="1"/>
            <a:r>
              <a:rPr lang="es-ES" sz="20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Directories</a:t>
            </a:r>
            <a:endParaRPr lang="en-US" sz="2000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60982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5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5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51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51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51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51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1000" fill="hold"/>
                                        <p:tgtEl>
                                          <p:spTgt spid="51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51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51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51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"/>
            <a:ext cx="8229600" cy="993775"/>
          </a:xfrm>
        </p:spPr>
        <p:txBody>
          <a:bodyPr/>
          <a:lstStyle/>
          <a:p>
            <a:pPr eaLnBrk="1" hangingPunct="1"/>
            <a:r>
              <a:rPr lang="es-UY" sz="36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Written</a:t>
            </a:r>
            <a:r>
              <a:rPr lang="es-UY" sz="36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Santa </a:t>
            </a:r>
            <a:r>
              <a:rPr lang="es-UY" sz="36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Profile</a:t>
            </a:r>
            <a:endParaRPr lang="es-ES" sz="3600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769" y="976623"/>
            <a:ext cx="3743325" cy="4680743"/>
          </a:xfrm>
        </p:spPr>
        <p:txBody>
          <a:bodyPr/>
          <a:lstStyle/>
          <a:p>
            <a:pPr marL="0" lvl="1" indent="0" eaLnBrk="1" hangingPunct="1">
              <a:buNone/>
            </a:pPr>
            <a:r>
              <a:rPr lang="es-ES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Focus</a:t>
            </a:r>
            <a:r>
              <a:rPr lang="es-ES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on</a:t>
            </a:r>
            <a:r>
              <a:rPr lang="es-ES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Priorities</a:t>
            </a:r>
            <a:endParaRPr lang="es-ES" sz="2400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es-ES" sz="24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Who</a:t>
            </a:r>
            <a:r>
              <a:rPr lang="es-ES" sz="24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Your</a:t>
            </a:r>
            <a:r>
              <a:rPr lang="es-ES" sz="24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Are</a:t>
            </a:r>
          </a:p>
          <a:p>
            <a:pPr lvl="1" eaLnBrk="1" hangingPunct="1"/>
            <a:r>
              <a:rPr lang="es-ES" sz="20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Summary</a:t>
            </a:r>
            <a:endParaRPr lang="es-ES" sz="2000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lvl="1" eaLnBrk="1" hangingPunct="1"/>
            <a:r>
              <a:rPr lang="es-ES" sz="20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Experience</a:t>
            </a:r>
            <a:endParaRPr lang="es-ES" sz="2000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lvl="1" eaLnBrk="1" hangingPunct="1"/>
            <a:r>
              <a:rPr lang="es-ES" sz="20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Education</a:t>
            </a:r>
            <a:endParaRPr lang="es-ES" sz="2000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lvl="1" eaLnBrk="1" hangingPunct="1"/>
            <a:r>
              <a:rPr lang="es-ES" sz="20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Credentials</a:t>
            </a:r>
            <a:endParaRPr lang="es-ES" sz="2000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es-ES" sz="24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What</a:t>
            </a:r>
            <a:r>
              <a:rPr lang="es-ES" sz="24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You</a:t>
            </a:r>
            <a:r>
              <a:rPr lang="es-ES" sz="24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Do</a:t>
            </a:r>
          </a:p>
          <a:p>
            <a:pPr lvl="1" eaLnBrk="1" hangingPunct="1"/>
            <a:r>
              <a:rPr lang="es-ES" sz="20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Services</a:t>
            </a:r>
            <a:r>
              <a:rPr lang="es-ES" sz="20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</a:p>
          <a:p>
            <a:pPr lvl="1" eaLnBrk="1" hangingPunct="1"/>
            <a:r>
              <a:rPr lang="es-ES" sz="20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Events</a:t>
            </a:r>
            <a:endParaRPr lang="es-ES" sz="2000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lvl="1" eaLnBrk="1" hangingPunct="1"/>
            <a:r>
              <a:rPr lang="es-ES" sz="20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Skills</a:t>
            </a:r>
            <a:endParaRPr lang="es-ES" sz="2000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lvl="1" eaLnBrk="1" hangingPunct="1"/>
            <a:r>
              <a:rPr lang="es-ES" sz="20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Resources</a:t>
            </a:r>
            <a:endParaRPr lang="es-ES" sz="2000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s-ES" sz="24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Professionalism</a:t>
            </a:r>
            <a:endParaRPr lang="en-US" sz="2400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eaLnBrk="1" hangingPunct="1"/>
            <a:endParaRPr lang="es-ES" sz="2400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5124" name="Content Placeholder 9"/>
          <p:cNvSpPr>
            <a:spLocks noGrp="1"/>
          </p:cNvSpPr>
          <p:nvPr>
            <p:ph sz="half" idx="2"/>
          </p:nvPr>
        </p:nvSpPr>
        <p:spPr>
          <a:xfrm>
            <a:off x="4429094" y="944502"/>
            <a:ext cx="3744912" cy="4896766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es-ES" sz="24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How</a:t>
            </a:r>
            <a:r>
              <a:rPr lang="es-ES" sz="24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to Use </a:t>
            </a:r>
            <a:r>
              <a:rPr lang="es-ES" sz="24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It</a:t>
            </a:r>
            <a:endParaRPr lang="es-ES" sz="2000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lvl="1" eaLnBrk="1" hangingPunct="1"/>
            <a:r>
              <a:rPr lang="es-ES" sz="20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Excerpt</a:t>
            </a:r>
            <a:r>
              <a:rPr lang="es-ES" sz="20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Sections</a:t>
            </a:r>
            <a:endParaRPr lang="es-ES" sz="2000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lvl="1" eaLnBrk="1" hangingPunct="1"/>
            <a:r>
              <a:rPr lang="es-ES" sz="2000" dirty="0" err="1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Tailor</a:t>
            </a:r>
            <a:r>
              <a:rPr lang="es-ES" sz="2000" dirty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to Targets</a:t>
            </a:r>
          </a:p>
          <a:p>
            <a:pPr lvl="1" eaLnBrk="1" hangingPunct="1"/>
            <a:r>
              <a:rPr lang="es-ES" sz="20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Boilerplate</a:t>
            </a:r>
            <a:endParaRPr lang="es-ES" sz="2000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s-ES" sz="24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Where</a:t>
            </a:r>
            <a:r>
              <a:rPr lang="es-ES" sz="24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400" dirty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to Use </a:t>
            </a:r>
            <a:r>
              <a:rPr lang="es-ES" sz="2400" dirty="0" err="1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It</a:t>
            </a:r>
            <a:endParaRPr lang="es-ES" sz="2400" dirty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lvl="1" eaLnBrk="1" hangingPunct="1"/>
            <a:r>
              <a:rPr lang="es-ES" sz="20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Website</a:t>
            </a:r>
            <a:endParaRPr lang="es-ES" sz="2000" dirty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lvl="1" eaLnBrk="1" hangingPunct="1"/>
            <a:r>
              <a:rPr lang="es-ES" sz="20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Social Media </a:t>
            </a:r>
          </a:p>
          <a:p>
            <a:pPr lvl="1" eaLnBrk="1" hangingPunct="1"/>
            <a:r>
              <a:rPr lang="es-ES" sz="20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Booking</a:t>
            </a:r>
            <a:r>
              <a:rPr lang="es-ES" sz="20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Sites</a:t>
            </a:r>
            <a:endParaRPr lang="es-ES" sz="2000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lvl="1" eaLnBrk="1" hangingPunct="1"/>
            <a:r>
              <a:rPr lang="es-ES" sz="20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Brochure</a:t>
            </a:r>
            <a:endParaRPr lang="es-ES" sz="2000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lvl="1" eaLnBrk="1" hangingPunct="1"/>
            <a:r>
              <a:rPr lang="es-ES" sz="20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Applications</a:t>
            </a:r>
            <a:endParaRPr lang="es-ES" sz="2000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lvl="1" eaLnBrk="1" hangingPunct="1"/>
            <a:r>
              <a:rPr lang="es-ES" sz="20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Promo</a:t>
            </a:r>
            <a:r>
              <a:rPr lang="es-ES" sz="20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Materials</a:t>
            </a:r>
            <a:endParaRPr lang="es-ES" sz="2000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lvl="1" eaLnBrk="1" hangingPunct="1"/>
            <a:r>
              <a:rPr lang="es-ES" sz="20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Press</a:t>
            </a:r>
            <a:r>
              <a:rPr lang="es-ES" sz="20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Releases</a:t>
            </a:r>
            <a:endParaRPr lang="es-ES" sz="2000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lvl="1" eaLnBrk="1" hangingPunct="1"/>
            <a:r>
              <a:rPr lang="es-ES" sz="20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Directories</a:t>
            </a:r>
            <a:endParaRPr lang="en-US" sz="2000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81450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5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5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51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51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51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51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1000" fill="hold"/>
                                        <p:tgtEl>
                                          <p:spTgt spid="51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51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51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51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454" y="0"/>
            <a:ext cx="52650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82674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454" y="0"/>
            <a:ext cx="52650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57068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7089"/>
            <a:ext cx="8229600" cy="792089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s-UY" sz="36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Promotional</a:t>
            </a:r>
            <a:r>
              <a:rPr lang="es-UY" sz="36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UY" sz="36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Photos</a:t>
            </a:r>
            <a:endParaRPr lang="es-ES" sz="2400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99390" y="980728"/>
            <a:ext cx="8229600" cy="115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endParaRPr lang="es-UY" sz="2400" b="1" i="1" kern="0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s-UY" sz="2400" b="1" i="1" kern="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“A Picture </a:t>
            </a:r>
            <a:r>
              <a:rPr lang="es-UY" sz="2400" b="1" i="1" kern="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is</a:t>
            </a:r>
            <a:r>
              <a:rPr lang="es-UY" sz="2400" b="1" i="1" kern="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Worth 1000 </a:t>
            </a:r>
            <a:r>
              <a:rPr lang="es-UY" sz="2400" b="1" i="1" kern="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Words</a:t>
            </a:r>
            <a:r>
              <a:rPr lang="es-UY" sz="2400" b="1" i="1" kern="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”</a:t>
            </a:r>
          </a:p>
          <a:p>
            <a:pPr eaLnBrk="1" hangingPunct="1">
              <a:lnSpc>
                <a:spcPct val="150000"/>
              </a:lnSpc>
            </a:pPr>
            <a:r>
              <a:rPr lang="es-UY" sz="40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What</a:t>
            </a:r>
            <a:r>
              <a:rPr lang="es-UY" sz="40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Do </a:t>
            </a:r>
            <a:r>
              <a:rPr lang="es-UY" sz="40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These</a:t>
            </a:r>
            <a:r>
              <a:rPr lang="es-UY" sz="40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UY" sz="40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Photos</a:t>
            </a:r>
            <a:r>
              <a:rPr lang="es-UY" sz="40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UY" sz="40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Say</a:t>
            </a:r>
            <a:r>
              <a:rPr lang="es-UY" sz="40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?</a:t>
            </a:r>
            <a:r>
              <a:rPr lang="es-UY" sz="2400" dirty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/>
            </a:r>
            <a:br>
              <a:rPr lang="es-UY" sz="2400" dirty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</a:br>
            <a:endParaRPr lang="es-ES" sz="2400" kern="0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18569"/>
            <a:ext cx="4038600" cy="336550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25" y="2534444"/>
            <a:ext cx="3333750" cy="3333750"/>
          </a:xfrm>
        </p:spPr>
      </p:pic>
    </p:spTree>
    <p:extLst>
      <p:ext uri="{BB962C8B-B14F-4D97-AF65-F5344CB8AC3E}">
        <p14:creationId xmlns:p14="http://schemas.microsoft.com/office/powerpoint/2010/main" val="36349018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548" y="476250"/>
            <a:ext cx="3870379" cy="5434013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44247"/>
            <a:ext cx="4038600" cy="5113918"/>
          </a:xfrm>
        </p:spPr>
      </p:pic>
    </p:spTree>
    <p:extLst>
      <p:ext uri="{BB962C8B-B14F-4D97-AF65-F5344CB8AC3E}">
        <p14:creationId xmlns:p14="http://schemas.microsoft.com/office/powerpoint/2010/main" val="299594277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44824"/>
            <a:ext cx="4038600" cy="2887599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037576"/>
            <a:ext cx="4038600" cy="2694847"/>
          </a:xfrm>
        </p:spPr>
      </p:pic>
    </p:spTree>
    <p:extLst>
      <p:ext uri="{BB962C8B-B14F-4D97-AF65-F5344CB8AC3E}">
        <p14:creationId xmlns:p14="http://schemas.microsoft.com/office/powerpoint/2010/main" val="73628397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43" y="3501008"/>
            <a:ext cx="3346252" cy="2240093"/>
          </a:xfr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0495" y="332656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5976" y="1212406"/>
            <a:ext cx="4286984" cy="4286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722402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9"/>
            <a:ext cx="8229600" cy="5505476"/>
          </a:xfrm>
        </p:spPr>
        <p:txBody>
          <a:bodyPr/>
          <a:lstStyle/>
          <a:p>
            <a:pPr marL="0" indent="0">
              <a:buNone/>
            </a:pPr>
            <a:endParaRPr lang="en-US" u="sng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For PowerPoint &amp; Resource Materials</a:t>
            </a:r>
          </a:p>
          <a:p>
            <a:pPr marL="0" indent="0" algn="ctr">
              <a:buNone/>
            </a:pPr>
            <a:endParaRPr lang="en-US" sz="36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bg1"/>
                </a:solidFill>
                <a:hlinkClick r:id="rId2"/>
              </a:rPr>
              <a:t>www.ImSanta.Org/ds2016/marketing</a:t>
            </a:r>
            <a:endParaRPr lang="en-US" sz="36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Password: ds2016</a:t>
            </a:r>
          </a:p>
        </p:txBody>
      </p:sp>
    </p:spTree>
    <p:extLst>
      <p:ext uri="{BB962C8B-B14F-4D97-AF65-F5344CB8AC3E}">
        <p14:creationId xmlns:p14="http://schemas.microsoft.com/office/powerpoint/2010/main" val="347716643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877" y="464372"/>
            <a:ext cx="2857500" cy="2450051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44" y="3284984"/>
            <a:ext cx="2857500" cy="2857500"/>
          </a:xfrm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6274" y="260648"/>
            <a:ext cx="2041071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244" y="260648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Content Placeholder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54332" y="3272971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Content Placeholder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36421" y="3272971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526684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836712"/>
            <a:ext cx="3017308" cy="4525963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627" y="868363"/>
            <a:ext cx="3394471" cy="4525962"/>
          </a:xfrm>
        </p:spPr>
      </p:pic>
    </p:spTree>
    <p:extLst>
      <p:ext uri="{BB962C8B-B14F-4D97-AF65-F5344CB8AC3E}">
        <p14:creationId xmlns:p14="http://schemas.microsoft.com/office/powerpoint/2010/main" val="61499240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528" y="464372"/>
            <a:ext cx="2506198" cy="2450051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08" y="3284984"/>
            <a:ext cx="2766372" cy="2857500"/>
          </a:xfrm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5210" y="244376"/>
            <a:ext cx="2816622" cy="2816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244" y="317798"/>
            <a:ext cx="28575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Content Placeholder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54332" y="3272971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Content Placeholder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36421" y="3748477"/>
            <a:ext cx="2857500" cy="19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2341155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44477"/>
            <a:ext cx="8229600" cy="1052276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s-UY" sz="36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Promotional</a:t>
            </a:r>
            <a:r>
              <a:rPr lang="es-UY" sz="36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UY" sz="36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Photos</a:t>
            </a:r>
            <a:endParaRPr lang="es-ES" sz="2400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814926" y="2276872"/>
            <a:ext cx="3743325" cy="3600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s-ES" sz="24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Authentic</a:t>
            </a:r>
            <a:r>
              <a:rPr lang="es-ES" sz="24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Look</a:t>
            </a:r>
          </a:p>
          <a:p>
            <a:pPr marL="0" indent="0" eaLnBrk="1" hangingPunct="1">
              <a:buNone/>
            </a:pPr>
            <a:r>
              <a:rPr lang="es-ES" sz="24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Quality</a:t>
            </a:r>
            <a:r>
              <a:rPr lang="es-ES" sz="24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Suit</a:t>
            </a:r>
            <a:endParaRPr lang="es-ES" sz="2400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marL="0" indent="0" eaLnBrk="1" hangingPunct="1">
              <a:buNone/>
            </a:pPr>
            <a:r>
              <a:rPr lang="es-ES" sz="24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Jolly</a:t>
            </a:r>
            <a:r>
              <a:rPr lang="es-ES" sz="24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Elf</a:t>
            </a:r>
            <a:endParaRPr lang="es-ES" sz="2400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marL="0" indent="0" eaLnBrk="1" hangingPunct="1">
              <a:buNone/>
            </a:pPr>
            <a:r>
              <a:rPr lang="es-ES" sz="24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Professional</a:t>
            </a:r>
          </a:p>
          <a:p>
            <a:pPr marL="0" indent="0" eaLnBrk="1" hangingPunct="1">
              <a:buNone/>
            </a:pPr>
            <a:r>
              <a:rPr lang="es-ES" sz="24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Connects</a:t>
            </a:r>
            <a:r>
              <a:rPr lang="es-ES" sz="24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Children</a:t>
            </a:r>
            <a:endParaRPr lang="es-ES" sz="2400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marL="0" indent="0" eaLnBrk="1" hangingPunct="1">
              <a:buNone/>
            </a:pPr>
            <a:r>
              <a:rPr lang="es-ES" sz="24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Energetic</a:t>
            </a:r>
            <a:endParaRPr lang="es-ES" sz="2400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marL="0" indent="0" eaLnBrk="1" hangingPunct="1">
              <a:buNone/>
            </a:pPr>
            <a:r>
              <a:rPr lang="es-ES" sz="24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Different</a:t>
            </a:r>
            <a:r>
              <a:rPr lang="es-ES" sz="24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Than</a:t>
            </a:r>
            <a:r>
              <a:rPr lang="es-ES" sz="24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Others</a:t>
            </a:r>
            <a:endParaRPr lang="es-ES" sz="2400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5124" name="Content Placeholder 9"/>
          <p:cNvSpPr>
            <a:spLocks noGrp="1"/>
          </p:cNvSpPr>
          <p:nvPr>
            <p:ph sz="half" idx="2"/>
          </p:nvPr>
        </p:nvSpPr>
        <p:spPr>
          <a:xfrm>
            <a:off x="4558251" y="2276873"/>
            <a:ext cx="3744912" cy="3600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s-ES" sz="24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Where</a:t>
            </a:r>
            <a:r>
              <a:rPr lang="es-ES" sz="24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to Use </a:t>
            </a:r>
            <a:r>
              <a:rPr lang="es-ES" sz="24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Them</a:t>
            </a:r>
            <a:endParaRPr lang="es-ES" sz="2400" dirty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lvl="1" eaLnBrk="1" hangingPunct="1"/>
            <a:r>
              <a:rPr lang="es-ES" sz="20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Website</a:t>
            </a:r>
            <a:endParaRPr lang="es-ES" sz="2000" dirty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lvl="1" eaLnBrk="1" hangingPunct="1"/>
            <a:r>
              <a:rPr lang="es-ES" sz="20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Social Media </a:t>
            </a:r>
          </a:p>
          <a:p>
            <a:pPr lvl="1" eaLnBrk="1" hangingPunct="1"/>
            <a:r>
              <a:rPr lang="es-ES" sz="20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Booking</a:t>
            </a:r>
            <a:r>
              <a:rPr lang="es-ES" sz="20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Sites</a:t>
            </a:r>
            <a:endParaRPr lang="es-ES" sz="2000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lvl="1" eaLnBrk="1" hangingPunct="1"/>
            <a:r>
              <a:rPr lang="es-ES" sz="20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eMails</a:t>
            </a:r>
            <a:endParaRPr lang="es-ES" sz="2000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lvl="1" eaLnBrk="1" hangingPunct="1"/>
            <a:r>
              <a:rPr lang="es-ES" sz="20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Brochure</a:t>
            </a:r>
            <a:endParaRPr lang="es-ES" sz="2000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lvl="1" eaLnBrk="1" hangingPunct="1"/>
            <a:r>
              <a:rPr lang="es-ES" sz="20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Promo</a:t>
            </a:r>
            <a:r>
              <a:rPr lang="es-ES" sz="20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Materials</a:t>
            </a:r>
            <a:endParaRPr lang="es-ES" sz="2000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lvl="1" eaLnBrk="1" hangingPunct="1"/>
            <a:r>
              <a:rPr lang="es-ES" sz="20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Press</a:t>
            </a:r>
            <a:r>
              <a:rPr lang="es-ES" sz="20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Releases</a:t>
            </a:r>
            <a:endParaRPr lang="es-ES" sz="2000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lvl="1" eaLnBrk="1" hangingPunct="1"/>
            <a:r>
              <a:rPr lang="es-ES" sz="20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Directories</a:t>
            </a:r>
            <a:endParaRPr lang="en-US" sz="2000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99390" y="980728"/>
            <a:ext cx="8229600" cy="115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endParaRPr lang="es-UY" sz="2400" b="1" i="1" kern="0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s-UY" sz="2400" b="1" i="1" kern="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“A Picture </a:t>
            </a:r>
            <a:r>
              <a:rPr lang="es-UY" sz="2400" b="1" i="1" kern="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is</a:t>
            </a:r>
            <a:r>
              <a:rPr lang="es-UY" sz="2400" b="1" i="1" kern="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Worth 1000 </a:t>
            </a:r>
            <a:r>
              <a:rPr lang="es-UY" sz="2400" b="1" i="1" kern="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Words</a:t>
            </a:r>
            <a:r>
              <a:rPr lang="es-UY" sz="2400" b="1" i="1" kern="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”</a:t>
            </a:r>
            <a:r>
              <a:rPr lang="es-UY" sz="2400" kern="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/>
            </a:r>
            <a:br>
              <a:rPr lang="es-UY" sz="2400" kern="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</a:br>
            <a:r>
              <a:rPr lang="es-UY" sz="2400" dirty="0" err="1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What</a:t>
            </a:r>
            <a:r>
              <a:rPr lang="es-UY" sz="2400" dirty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UY" sz="2400" dirty="0" err="1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Should</a:t>
            </a:r>
            <a:r>
              <a:rPr lang="es-UY" sz="2400" dirty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UY" sz="2400" dirty="0" err="1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Your</a:t>
            </a:r>
            <a:r>
              <a:rPr lang="es-UY" sz="2400" dirty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UY" sz="2400" dirty="0" err="1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Photos</a:t>
            </a:r>
            <a:r>
              <a:rPr lang="es-UY" sz="2400" dirty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UY" sz="2400" dirty="0" err="1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Say</a:t>
            </a:r>
            <a:r>
              <a:rPr lang="es-UY" sz="2400" dirty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?</a:t>
            </a:r>
            <a:br>
              <a:rPr lang="es-UY" sz="2400" dirty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</a:br>
            <a:endParaRPr lang="es-ES" sz="2400" kern="0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39414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5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5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44477"/>
            <a:ext cx="8229600" cy="1052276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s-UY" sz="36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Create</a:t>
            </a:r>
            <a:r>
              <a:rPr lang="es-UY" sz="36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Great </a:t>
            </a:r>
            <a:r>
              <a:rPr lang="es-UY" sz="36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Photos</a:t>
            </a:r>
            <a:endParaRPr lang="es-ES" sz="2400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76160" y="1144928"/>
            <a:ext cx="3743325" cy="224806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s-ES" sz="24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Edited</a:t>
            </a:r>
            <a:r>
              <a:rPr lang="es-ES" sz="24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Quality</a:t>
            </a:r>
            <a:r>
              <a:rPr lang="es-ES" sz="24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Image</a:t>
            </a:r>
            <a:endParaRPr lang="es-ES" sz="2400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marL="0" indent="0" eaLnBrk="1" hangingPunct="1">
              <a:buNone/>
            </a:pPr>
            <a:r>
              <a:rPr lang="es-ES" sz="24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Promote</a:t>
            </a:r>
            <a:r>
              <a:rPr lang="es-ES" sz="24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Yourself</a:t>
            </a:r>
            <a:endParaRPr lang="es-ES" sz="2400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marL="0" indent="0" eaLnBrk="1" hangingPunct="1">
              <a:buNone/>
            </a:pPr>
            <a:r>
              <a:rPr lang="es-ES" sz="24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Entertain</a:t>
            </a:r>
            <a:endParaRPr lang="es-ES" sz="2400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marL="0" indent="0" eaLnBrk="1" hangingPunct="1">
              <a:buNone/>
            </a:pPr>
            <a:r>
              <a:rPr lang="es-ES" sz="24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Captivate</a:t>
            </a:r>
            <a:endParaRPr lang="es-ES" sz="2400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marL="0" indent="0" eaLnBrk="1" hangingPunct="1">
              <a:buNone/>
            </a:pPr>
            <a:r>
              <a:rPr lang="es-ES" sz="24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Inspire</a:t>
            </a:r>
          </a:p>
        </p:txBody>
      </p:sp>
      <p:sp>
        <p:nvSpPr>
          <p:cNvPr id="5124" name="Content Placeholder 9"/>
          <p:cNvSpPr>
            <a:spLocks noGrp="1"/>
          </p:cNvSpPr>
          <p:nvPr>
            <p:ph sz="half" idx="2"/>
          </p:nvPr>
        </p:nvSpPr>
        <p:spPr>
          <a:xfrm>
            <a:off x="4427984" y="1151510"/>
            <a:ext cx="3744912" cy="2241486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s-ES" sz="2400" dirty="0" err="1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Unique</a:t>
            </a:r>
            <a:r>
              <a:rPr lang="es-ES" sz="2400" dirty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Poses</a:t>
            </a:r>
          </a:p>
          <a:p>
            <a:pPr marL="0" indent="0" eaLnBrk="1" hangingPunct="1">
              <a:buNone/>
            </a:pPr>
            <a:r>
              <a:rPr lang="es-ES" sz="2400" dirty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Exude </a:t>
            </a:r>
            <a:r>
              <a:rPr lang="es-ES" sz="2400" dirty="0" err="1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Energy</a:t>
            </a:r>
            <a:endParaRPr lang="es-ES" sz="2400" dirty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marL="0" indent="0" eaLnBrk="1" hangingPunct="1">
              <a:buNone/>
            </a:pPr>
            <a:r>
              <a:rPr lang="es-ES" sz="2400" dirty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Show </a:t>
            </a:r>
            <a:r>
              <a:rPr lang="es-ES" sz="2400" dirty="0" err="1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Character</a:t>
            </a:r>
            <a:endParaRPr lang="es-ES" sz="2400" dirty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marL="0" indent="0" eaLnBrk="1" hangingPunct="1">
              <a:buNone/>
            </a:pPr>
            <a:r>
              <a:rPr lang="es-ES" sz="2400" dirty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Style &amp; </a:t>
            </a:r>
            <a:r>
              <a:rPr lang="es-ES" sz="2400" dirty="0" err="1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Class</a:t>
            </a:r>
            <a:endParaRPr lang="es-ES" sz="2400" dirty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marL="0" indent="0" eaLnBrk="1" hangingPunct="1">
              <a:buNone/>
            </a:pPr>
            <a:r>
              <a:rPr lang="en-US" sz="20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	</a:t>
            </a:r>
            <a:r>
              <a:rPr lang="en-US" sz="2000" i="1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- From </a:t>
            </a:r>
            <a:r>
              <a:rPr lang="en-US" sz="2000" i="1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Susen</a:t>
            </a:r>
            <a:r>
              <a:rPr lang="en-US" sz="2000" i="1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Mesco</a:t>
            </a:r>
            <a:endParaRPr lang="en-US" sz="2000" i="1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6" name="Content Placeholder 9"/>
          <p:cNvSpPr txBox="1">
            <a:spLocks/>
          </p:cNvSpPr>
          <p:nvPr/>
        </p:nvSpPr>
        <p:spPr bwMode="auto">
          <a:xfrm>
            <a:off x="802237" y="3501008"/>
            <a:ext cx="7730203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 eaLnBrk="1" hangingPunct="1">
              <a:buFontTx/>
              <a:buNone/>
            </a:pPr>
            <a:r>
              <a:rPr lang="es-ES" kern="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Primary</a:t>
            </a:r>
            <a:r>
              <a:rPr lang="es-ES" kern="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Portfolio</a:t>
            </a:r>
          </a:p>
          <a:p>
            <a:pPr marL="0" indent="0" eaLnBrk="1" hangingPunct="1">
              <a:buFontTx/>
              <a:buNone/>
            </a:pPr>
            <a:r>
              <a:rPr lang="es-ES" sz="2400" kern="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Close</a:t>
            </a:r>
            <a:r>
              <a:rPr lang="es-ES" sz="2400" kern="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Up of </a:t>
            </a:r>
            <a:r>
              <a:rPr lang="es-ES" sz="2400" kern="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Face</a:t>
            </a:r>
            <a:r>
              <a:rPr lang="es-ES" sz="2400" kern="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in HD </a:t>
            </a:r>
            <a:r>
              <a:rPr lang="es-ES" sz="2400" kern="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Makeup</a:t>
            </a:r>
            <a:endParaRPr lang="es-ES" sz="2400" kern="0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marL="0" indent="0" eaLnBrk="1" hangingPunct="1">
              <a:buFontTx/>
              <a:buNone/>
            </a:pPr>
            <a:r>
              <a:rPr lang="es-ES" sz="2400" kern="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Bust</a:t>
            </a:r>
            <a:r>
              <a:rPr lang="es-ES" sz="2400" kern="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400" kern="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Doing</a:t>
            </a:r>
            <a:r>
              <a:rPr lang="es-ES" sz="2400" kern="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400" kern="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Something</a:t>
            </a:r>
            <a:r>
              <a:rPr lang="es-ES" sz="2400" kern="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Active</a:t>
            </a:r>
          </a:p>
          <a:p>
            <a:pPr marL="0" indent="0" eaLnBrk="1" hangingPunct="1">
              <a:buFontTx/>
              <a:buNone/>
            </a:pPr>
            <a:r>
              <a:rPr lang="es-ES" sz="2400" kern="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Head to Toe in “</a:t>
            </a:r>
            <a:r>
              <a:rPr lang="es-ES" sz="2400" kern="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Dress</a:t>
            </a:r>
            <a:r>
              <a:rPr lang="es-ES" sz="2400" kern="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400" kern="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Reds</a:t>
            </a:r>
            <a:r>
              <a:rPr lang="es-ES" sz="2400" kern="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”</a:t>
            </a:r>
          </a:p>
          <a:p>
            <a:pPr marL="0" indent="0" eaLnBrk="1" hangingPunct="1">
              <a:buFontTx/>
              <a:buNone/>
            </a:pPr>
            <a:r>
              <a:rPr lang="es-ES" sz="2400" kern="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Action</a:t>
            </a:r>
            <a:r>
              <a:rPr lang="es-ES" sz="2400" kern="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400" kern="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Shot</a:t>
            </a:r>
            <a:r>
              <a:rPr lang="es-ES" sz="2400" kern="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400" kern="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with</a:t>
            </a:r>
            <a:r>
              <a:rPr lang="es-ES" sz="2400" kern="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400" kern="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Child</a:t>
            </a:r>
            <a:r>
              <a:rPr lang="es-ES" sz="2400" kern="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(</a:t>
            </a:r>
            <a:r>
              <a:rPr lang="es-ES" sz="2400" kern="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face</a:t>
            </a:r>
            <a:r>
              <a:rPr lang="es-ES" sz="2400" kern="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400" kern="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not</a:t>
            </a:r>
            <a:r>
              <a:rPr lang="es-ES" sz="2400" kern="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400" kern="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seen</a:t>
            </a:r>
            <a:r>
              <a:rPr lang="es-ES" sz="2400" kern="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)</a:t>
            </a:r>
            <a:endParaRPr lang="en-US" sz="2000" kern="0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28889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99582"/>
            <a:ext cx="3404194" cy="50851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512676"/>
            <a:ext cx="3355989" cy="50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93484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25" y="260648"/>
            <a:ext cx="3456385" cy="25922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20688"/>
            <a:ext cx="3181502" cy="47525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068960"/>
            <a:ext cx="4102452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75011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3422524" cy="51125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632" y="1412776"/>
            <a:ext cx="4416491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15635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76672"/>
            <a:ext cx="3757636" cy="52565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72816"/>
            <a:ext cx="4645650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77614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60648"/>
            <a:ext cx="3693421" cy="5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62835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"/>
            <a:ext cx="8229600" cy="836613"/>
          </a:xfrm>
        </p:spPr>
        <p:txBody>
          <a:bodyPr/>
          <a:lstStyle/>
          <a:p>
            <a:pPr eaLnBrk="1" hangingPunct="1"/>
            <a:r>
              <a:rPr lang="es-ES" sz="36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Plan </a:t>
            </a:r>
            <a:r>
              <a:rPr lang="es-ES" sz="36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Ahead</a:t>
            </a:r>
            <a:endParaRPr lang="es-ES" sz="3600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620689"/>
            <a:ext cx="8229600" cy="5543575"/>
          </a:xfrm>
        </p:spPr>
        <p:txBody>
          <a:bodyPr/>
          <a:lstStyle/>
          <a:p>
            <a:pPr marL="514350" indent="-514350" eaLnBrk="1" hangingPunct="1">
              <a:lnSpc>
                <a:spcPts val="5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s-UY" sz="28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Decide </a:t>
            </a:r>
            <a:r>
              <a:rPr lang="es-UY" sz="28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Goals</a:t>
            </a:r>
            <a:endParaRPr lang="es-UY" sz="2800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marL="514350" indent="-514350" eaLnBrk="1" hangingPunct="1">
              <a:lnSpc>
                <a:spcPts val="5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s-UY" sz="28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Define </a:t>
            </a:r>
            <a:r>
              <a:rPr lang="es-UY" sz="28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Services</a:t>
            </a:r>
            <a:r>
              <a:rPr lang="es-UY" sz="28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</a:p>
          <a:p>
            <a:pPr marL="514350" indent="-514350" eaLnBrk="1" hangingPunct="1">
              <a:lnSpc>
                <a:spcPts val="5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s-UY" sz="28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Identify</a:t>
            </a:r>
            <a:r>
              <a:rPr lang="es-UY" sz="28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Target </a:t>
            </a:r>
            <a:r>
              <a:rPr lang="es-UY" sz="28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Audiences</a:t>
            </a:r>
            <a:endParaRPr lang="es-UY" sz="2800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marL="514350" indent="-514350" eaLnBrk="1" hangingPunct="1">
              <a:lnSpc>
                <a:spcPts val="5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s-UY" sz="28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Set </a:t>
            </a:r>
            <a:r>
              <a:rPr lang="es-UY" sz="28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Objectives</a:t>
            </a:r>
            <a:endParaRPr lang="es-UY" sz="2800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marL="514350" indent="-514350" eaLnBrk="1" hangingPunct="1">
              <a:lnSpc>
                <a:spcPts val="5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s-UY" sz="28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Schedule </a:t>
            </a:r>
            <a:r>
              <a:rPr lang="es-UY" sz="28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Actions</a:t>
            </a:r>
            <a:endParaRPr lang="es-UY" sz="2800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marL="514350" indent="-514350" eaLnBrk="1" hangingPunct="1">
              <a:lnSpc>
                <a:spcPts val="5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s-UY" sz="28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Gather</a:t>
            </a:r>
            <a:r>
              <a:rPr lang="es-UY" sz="28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UY" sz="28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Resources</a:t>
            </a:r>
            <a:endParaRPr lang="es-UY" sz="2800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marL="514350" indent="-514350" eaLnBrk="1" hangingPunct="1">
              <a:lnSpc>
                <a:spcPts val="5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s-UY" sz="28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Just</a:t>
            </a:r>
            <a:r>
              <a:rPr lang="es-UY" sz="28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Do </a:t>
            </a:r>
            <a:r>
              <a:rPr lang="es-UY" sz="28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It</a:t>
            </a:r>
            <a:endParaRPr lang="es-UY" sz="2800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marL="514350" indent="-514350" algn="ctr" eaLnBrk="1" hangingPunct="1">
              <a:lnSpc>
                <a:spcPts val="5000"/>
              </a:lnSpc>
              <a:spcBef>
                <a:spcPts val="1800"/>
              </a:spcBef>
              <a:buNone/>
              <a:defRPr/>
            </a:pPr>
            <a:r>
              <a:rPr lang="es-UY" sz="4000" i="1" dirty="0" err="1" smtClean="0">
                <a:solidFill>
                  <a:schemeClr val="bg1"/>
                </a:solidFill>
                <a:latin typeface="Book Antiqua" pitchFamily="18" charset="0"/>
              </a:rPr>
              <a:t>All</a:t>
            </a:r>
            <a:r>
              <a:rPr lang="es-UY" sz="4000" i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s-UY" sz="4000" i="1" dirty="0" err="1" smtClean="0">
                <a:solidFill>
                  <a:schemeClr val="bg1"/>
                </a:solidFill>
                <a:latin typeface="Book Antiqua" pitchFamily="18" charset="0"/>
              </a:rPr>
              <a:t>it</a:t>
            </a:r>
            <a:r>
              <a:rPr lang="es-UY" sz="4000" i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s-UY" sz="4000" i="1" dirty="0" err="1" smtClean="0">
                <a:solidFill>
                  <a:schemeClr val="bg1"/>
                </a:solidFill>
                <a:latin typeface="Book Antiqua" pitchFamily="18" charset="0"/>
              </a:rPr>
              <a:t>takes</a:t>
            </a:r>
            <a:r>
              <a:rPr lang="es-UY" sz="4000" i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s-UY" sz="4000" i="1" dirty="0" err="1" smtClean="0">
                <a:solidFill>
                  <a:schemeClr val="bg1"/>
                </a:solidFill>
                <a:latin typeface="Book Antiqua" pitchFamily="18" charset="0"/>
              </a:rPr>
              <a:t>is</a:t>
            </a:r>
            <a:r>
              <a:rPr lang="es-UY" sz="4000" i="1" dirty="0" smtClean="0">
                <a:solidFill>
                  <a:schemeClr val="bg1"/>
                </a:solidFill>
                <a:latin typeface="Book Antiqua" pitchFamily="18" charset="0"/>
              </a:rPr>
              <a:t> time and </a:t>
            </a:r>
            <a:r>
              <a:rPr lang="es-UY" sz="4000" i="1" dirty="0" err="1" smtClean="0">
                <a:solidFill>
                  <a:schemeClr val="bg1"/>
                </a:solidFill>
                <a:latin typeface="Book Antiqua" pitchFamily="18" charset="0"/>
              </a:rPr>
              <a:t>money</a:t>
            </a:r>
            <a:r>
              <a:rPr lang="es-UY" sz="4000" i="1" dirty="0" smtClean="0">
                <a:solidFill>
                  <a:schemeClr val="bg1"/>
                </a:solidFill>
                <a:latin typeface="Book Antiqua" pitchFamily="18" charset="0"/>
              </a:rPr>
              <a:t>!</a:t>
            </a:r>
            <a:endParaRPr lang="es-ES" sz="4000" i="1" dirty="0" smtClean="0">
              <a:solidFill>
                <a:schemeClr val="bg1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95875" y="112929"/>
            <a:ext cx="8229600" cy="795791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s-UY" sz="36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Business </a:t>
            </a:r>
            <a:r>
              <a:rPr lang="es-UY" sz="36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Cards</a:t>
            </a:r>
            <a:endParaRPr lang="es-ES" sz="2400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832392" y="931765"/>
            <a:ext cx="3743325" cy="4873499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s-ES" sz="24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Legible</a:t>
            </a:r>
          </a:p>
          <a:p>
            <a:pPr eaLnBrk="1" hangingPunct="1"/>
            <a:r>
              <a:rPr lang="es-ES" sz="24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Font Style &amp; </a:t>
            </a:r>
            <a:r>
              <a:rPr lang="es-ES" sz="24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Size</a:t>
            </a:r>
            <a:endParaRPr lang="es-ES" sz="2400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eaLnBrk="1" hangingPunct="1"/>
            <a:r>
              <a:rPr lang="es-ES" sz="24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Photo</a:t>
            </a:r>
            <a:r>
              <a:rPr lang="es-ES" sz="24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Overprints</a:t>
            </a:r>
            <a:endParaRPr lang="es-ES" sz="2400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marL="0" indent="0" eaLnBrk="1" hangingPunct="1">
              <a:buNone/>
            </a:pPr>
            <a:r>
              <a:rPr lang="es-ES" sz="24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Use </a:t>
            </a:r>
            <a:r>
              <a:rPr lang="es-ES" sz="24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Both</a:t>
            </a:r>
            <a:r>
              <a:rPr lang="es-ES" sz="24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Sides</a:t>
            </a:r>
            <a:endParaRPr lang="es-ES" sz="2400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marL="0" indent="0" eaLnBrk="1" hangingPunct="1">
              <a:buNone/>
            </a:pPr>
            <a:r>
              <a:rPr lang="es-ES" sz="24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Purpose</a:t>
            </a:r>
            <a:endParaRPr lang="es-ES" sz="2400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eaLnBrk="1" hangingPunct="1"/>
            <a:r>
              <a:rPr lang="es-ES" sz="24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BUSINESS </a:t>
            </a:r>
            <a:r>
              <a:rPr lang="es-ES" sz="24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Card</a:t>
            </a:r>
            <a:endParaRPr lang="es-ES" sz="2400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eaLnBrk="1" hangingPunct="1"/>
            <a:r>
              <a:rPr lang="es-ES" sz="24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Contact</a:t>
            </a:r>
            <a:r>
              <a:rPr lang="es-ES" sz="24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Information</a:t>
            </a:r>
            <a:endParaRPr lang="es-ES" sz="2400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eaLnBrk="1" hangingPunct="1"/>
            <a:r>
              <a:rPr lang="es-ES" sz="24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Take</a:t>
            </a:r>
            <a:r>
              <a:rPr lang="es-ES" sz="24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Away</a:t>
            </a:r>
            <a:endParaRPr lang="es-ES" sz="2400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eaLnBrk="1" hangingPunct="1"/>
            <a:r>
              <a:rPr lang="es-ES" sz="24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Referrals</a:t>
            </a:r>
            <a:endParaRPr lang="es-ES" sz="2400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eaLnBrk="1" hangingPunct="1"/>
            <a:r>
              <a:rPr lang="es-ES" sz="24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Not</a:t>
            </a:r>
            <a:r>
              <a:rPr lang="es-ES" sz="24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an</a:t>
            </a:r>
            <a:r>
              <a:rPr lang="es-ES" sz="24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Advertisement</a:t>
            </a:r>
            <a:endParaRPr lang="es-ES" sz="2400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eaLnBrk="1" hangingPunct="1"/>
            <a:r>
              <a:rPr lang="es-ES" sz="24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Not</a:t>
            </a:r>
            <a:r>
              <a:rPr lang="es-ES" sz="24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Child</a:t>
            </a:r>
            <a:r>
              <a:rPr lang="es-ES" sz="24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Gift</a:t>
            </a:r>
            <a:endParaRPr lang="es-ES" sz="2400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marL="0" indent="0" eaLnBrk="1" hangingPunct="1">
              <a:buNone/>
            </a:pPr>
            <a:endParaRPr lang="es-ES" sz="2400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marL="0" indent="0" eaLnBrk="1" hangingPunct="1">
              <a:buNone/>
            </a:pPr>
            <a:endParaRPr lang="es-ES" sz="2400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5124" name="Content Placeholder 9"/>
          <p:cNvSpPr>
            <a:spLocks noGrp="1"/>
          </p:cNvSpPr>
          <p:nvPr>
            <p:ph sz="half" idx="2"/>
          </p:nvPr>
        </p:nvSpPr>
        <p:spPr>
          <a:xfrm>
            <a:off x="4594294" y="954810"/>
            <a:ext cx="3744912" cy="4850454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s-ES" sz="24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Should</a:t>
            </a:r>
            <a:r>
              <a:rPr lang="es-ES" sz="24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Include</a:t>
            </a:r>
            <a:r>
              <a:rPr lang="es-ES" sz="24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:</a:t>
            </a:r>
          </a:p>
          <a:p>
            <a:pPr eaLnBrk="1" hangingPunct="1"/>
            <a:r>
              <a:rPr lang="es-ES" sz="24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Name</a:t>
            </a:r>
            <a:r>
              <a:rPr lang="es-ES" sz="24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of Real </a:t>
            </a:r>
            <a:r>
              <a:rPr lang="es-ES" sz="24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Person</a:t>
            </a:r>
            <a:endParaRPr lang="es-ES" sz="2400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eaLnBrk="1" hangingPunct="1"/>
            <a:r>
              <a:rPr lang="es-ES" sz="24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Company </a:t>
            </a:r>
            <a:r>
              <a:rPr lang="es-ES" sz="24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Name</a:t>
            </a:r>
            <a:r>
              <a:rPr lang="es-ES" sz="24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*</a:t>
            </a:r>
          </a:p>
          <a:p>
            <a:pPr eaLnBrk="1" hangingPunct="1"/>
            <a:r>
              <a:rPr lang="es-ES" sz="24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Location</a:t>
            </a:r>
            <a:endParaRPr lang="es-ES" sz="2400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eaLnBrk="1" hangingPunct="1"/>
            <a:r>
              <a:rPr lang="es-ES" sz="24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Contact</a:t>
            </a:r>
            <a:r>
              <a:rPr lang="es-ES" sz="24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Options</a:t>
            </a:r>
            <a:endParaRPr lang="es-ES" sz="2400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eaLnBrk="1" hangingPunct="1"/>
            <a:r>
              <a:rPr lang="es-ES" sz="24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Email</a:t>
            </a:r>
          </a:p>
          <a:p>
            <a:pPr eaLnBrk="1" hangingPunct="1"/>
            <a:r>
              <a:rPr lang="es-ES" sz="24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Address</a:t>
            </a:r>
            <a:endParaRPr lang="es-ES" sz="2400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eaLnBrk="1" hangingPunct="1"/>
            <a:r>
              <a:rPr lang="es-ES" sz="24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Phone</a:t>
            </a:r>
            <a:r>
              <a:rPr lang="es-ES" sz="24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Number</a:t>
            </a:r>
            <a:r>
              <a:rPr lang="es-ES" sz="24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(s)</a:t>
            </a:r>
            <a:endParaRPr lang="es-ES" sz="2400" dirty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eaLnBrk="1" hangingPunct="1"/>
            <a:r>
              <a:rPr lang="es-ES" sz="24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Information</a:t>
            </a:r>
            <a:r>
              <a:rPr lang="es-ES" sz="24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Source</a:t>
            </a:r>
            <a:endParaRPr lang="es-ES" sz="2400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eaLnBrk="1" hangingPunct="1"/>
            <a:r>
              <a:rPr lang="es-ES" sz="24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Quality</a:t>
            </a:r>
            <a:r>
              <a:rPr lang="es-ES" sz="24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Photo</a:t>
            </a:r>
            <a:r>
              <a:rPr lang="es-ES" sz="24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37527823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5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5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51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51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22" y="404664"/>
            <a:ext cx="3919424" cy="229483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068960"/>
            <a:ext cx="3922765" cy="2304256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404664"/>
            <a:ext cx="3934523" cy="22948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940" y="3095898"/>
            <a:ext cx="3893581" cy="230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76390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1" y="908720"/>
            <a:ext cx="2926056" cy="41433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908719"/>
            <a:ext cx="2929517" cy="414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93785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548680"/>
            <a:ext cx="3786345" cy="22322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44" y="3068960"/>
            <a:ext cx="3906434" cy="23042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846738"/>
            <a:ext cx="3605784" cy="424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94095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974065"/>
            <a:ext cx="2592288" cy="45048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980728"/>
            <a:ext cx="2621210" cy="449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99963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819504"/>
            <a:ext cx="2576051" cy="45537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831758"/>
            <a:ext cx="2520280" cy="452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04178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acebook logo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47764" y="213679"/>
            <a:ext cx="3816424" cy="1008112"/>
          </a:xfrm>
          <a:prstGeom prst="rect">
            <a:avLst/>
          </a:prstGeom>
        </p:spPr>
      </p:pic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2339752" y="1196752"/>
            <a:ext cx="424847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Status Updates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kern="0" dirty="0" smtClean="0">
                <a:solidFill>
                  <a:schemeClr val="bg1"/>
                </a:solidFill>
                <a:latin typeface="Candara" pitchFamily="34" charset="0"/>
                <a:cs typeface="+mn-cs"/>
              </a:rPr>
              <a:t>Photos &amp; Videos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Events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Messages &amp; Chats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547664" y="2996952"/>
            <a:ext cx="2948136" cy="2808312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Candara" pitchFamily="34" charset="0"/>
              </a:rPr>
              <a:t>Personal Profile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</a:rPr>
              <a:t>Friends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</a:rPr>
              <a:t>Followers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</a:rPr>
              <a:t>Broad Visibility	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</a:rPr>
              <a:t>Groups</a:t>
            </a:r>
          </a:p>
          <a:p>
            <a:pPr>
              <a:buNone/>
            </a:pPr>
            <a:endParaRPr lang="en-US" sz="2400" dirty="0" smtClean="0">
              <a:solidFill>
                <a:schemeClr val="bg1"/>
              </a:solidFill>
              <a:latin typeface="Candara" pitchFamily="34" charset="0"/>
            </a:endParaRPr>
          </a:p>
          <a:p>
            <a:pPr>
              <a:buNone/>
            </a:pPr>
            <a:endParaRPr lang="en-US" sz="2400" dirty="0" smtClean="0">
              <a:solidFill>
                <a:schemeClr val="bg1"/>
              </a:solidFill>
              <a:latin typeface="Candara" pitchFamily="34" charset="0"/>
            </a:endParaRPr>
          </a:p>
          <a:p>
            <a:pPr>
              <a:buNone/>
            </a:pPr>
            <a:endParaRPr lang="en-US" sz="2400" dirty="0" smtClean="0">
              <a:solidFill>
                <a:schemeClr val="bg1"/>
              </a:solidFill>
              <a:latin typeface="Candara" pitchFamily="34" charset="0"/>
            </a:endParaRPr>
          </a:p>
          <a:p>
            <a:endParaRPr lang="en-US" sz="2400" dirty="0">
              <a:solidFill>
                <a:schemeClr val="bg1"/>
              </a:solidFill>
              <a:latin typeface="Candara" pitchFamily="34" charset="0"/>
            </a:endParaRPr>
          </a:p>
          <a:p>
            <a:pPr>
              <a:buNone/>
            </a:pPr>
            <a:endParaRPr lang="en-US" sz="2400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788024" y="2924944"/>
            <a:ext cx="2952328" cy="2664296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Candara" pitchFamily="34" charset="0"/>
              </a:rPr>
              <a:t>Facebook Page 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</a:rPr>
              <a:t>Likes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</a:rPr>
              <a:t>Followers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</a:rPr>
              <a:t>Limited Visibility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</a:rPr>
              <a:t>Reviews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</a:rPr>
              <a:t>Ads &amp; Boosts</a:t>
            </a:r>
          </a:p>
          <a:p>
            <a:endParaRPr lang="en-US" sz="2400" dirty="0" smtClean="0">
              <a:solidFill>
                <a:schemeClr val="bg1"/>
              </a:solidFill>
              <a:latin typeface="Candara" pitchFamily="34" charset="0"/>
            </a:endParaRPr>
          </a:p>
          <a:p>
            <a:endParaRPr lang="en-US" sz="2400" dirty="0" smtClean="0">
              <a:solidFill>
                <a:schemeClr val="bg1"/>
              </a:solidFill>
              <a:latin typeface="Candara" pitchFamily="34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0171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smtClean="0">
                <a:solidFill>
                  <a:schemeClr val="bg1"/>
                </a:solidFill>
                <a:latin typeface="Candara" pitchFamily="34" charset="0"/>
              </a:rPr>
              <a:t>Page Content</a:t>
            </a:r>
            <a:endParaRPr lang="en-US" kern="0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467544" y="1268761"/>
            <a:ext cx="4038600" cy="396043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2400" b="1" kern="0" dirty="0" smtClean="0">
                <a:solidFill>
                  <a:schemeClr val="bg1"/>
                </a:solidFill>
                <a:latin typeface="Candara" pitchFamily="34" charset="0"/>
              </a:rPr>
              <a:t>Profile</a:t>
            </a:r>
          </a:p>
          <a:p>
            <a:r>
              <a:rPr lang="en-US" sz="2400" kern="0" dirty="0" smtClean="0">
                <a:solidFill>
                  <a:schemeClr val="bg1"/>
                </a:solidFill>
                <a:latin typeface="Candara" pitchFamily="34" charset="0"/>
              </a:rPr>
              <a:t>Detailed &amp; Specific</a:t>
            </a:r>
          </a:p>
          <a:p>
            <a:r>
              <a:rPr lang="en-US" sz="2400" kern="0" dirty="0" smtClean="0">
                <a:solidFill>
                  <a:schemeClr val="bg1"/>
                </a:solidFill>
                <a:latin typeface="Candara" pitchFamily="34" charset="0"/>
              </a:rPr>
              <a:t>Contact Information</a:t>
            </a:r>
          </a:p>
          <a:p>
            <a:r>
              <a:rPr lang="en-US" sz="2400" kern="0" dirty="0" smtClean="0">
                <a:solidFill>
                  <a:schemeClr val="bg1"/>
                </a:solidFill>
                <a:latin typeface="Candara" pitchFamily="34" charset="0"/>
              </a:rPr>
              <a:t>Keywords</a:t>
            </a:r>
          </a:p>
          <a:p>
            <a:r>
              <a:rPr lang="en-US" sz="2400" kern="0" dirty="0" smtClean="0">
                <a:solidFill>
                  <a:schemeClr val="bg1"/>
                </a:solidFill>
                <a:latin typeface="Candara" pitchFamily="34" charset="0"/>
              </a:rPr>
              <a:t>Quality Photos</a:t>
            </a:r>
          </a:p>
          <a:p>
            <a:pPr>
              <a:buFontTx/>
              <a:buNone/>
            </a:pPr>
            <a:r>
              <a:rPr lang="en-US" sz="2400" b="1" kern="0" dirty="0" smtClean="0">
                <a:solidFill>
                  <a:schemeClr val="bg1"/>
                </a:solidFill>
                <a:latin typeface="Candara" pitchFamily="34" charset="0"/>
              </a:rPr>
              <a:t>Photo Albums</a:t>
            </a:r>
          </a:p>
          <a:p>
            <a:r>
              <a:rPr lang="en-US" sz="2400" kern="0" dirty="0" smtClean="0">
                <a:solidFill>
                  <a:schemeClr val="bg1"/>
                </a:solidFill>
                <a:latin typeface="Candara" pitchFamily="34" charset="0"/>
              </a:rPr>
              <a:t>Profile Photos</a:t>
            </a:r>
          </a:p>
          <a:p>
            <a:pPr lvl="1"/>
            <a:r>
              <a:rPr lang="en-US" sz="2000" kern="0" dirty="0" smtClean="0">
                <a:solidFill>
                  <a:schemeClr val="bg1"/>
                </a:solidFill>
                <a:latin typeface="Candara" pitchFamily="34" charset="0"/>
              </a:rPr>
              <a:t>Action &amp; Posed</a:t>
            </a:r>
          </a:p>
          <a:p>
            <a:r>
              <a:rPr lang="en-US" sz="2400" kern="0" dirty="0" smtClean="0">
                <a:solidFill>
                  <a:schemeClr val="bg1"/>
                </a:solidFill>
                <a:latin typeface="Candara" pitchFamily="34" charset="0"/>
              </a:rPr>
              <a:t>Event Albums</a:t>
            </a:r>
          </a:p>
          <a:p>
            <a:endParaRPr lang="en-US" sz="2400" kern="0" dirty="0" smtClean="0">
              <a:solidFill>
                <a:schemeClr val="bg1"/>
              </a:solidFill>
              <a:latin typeface="Candara" pitchFamily="34" charset="0"/>
            </a:endParaRPr>
          </a:p>
          <a:p>
            <a:endParaRPr lang="en-US" kern="0" dirty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4644008" y="1268761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2400" b="1" kern="0" smtClean="0">
                <a:solidFill>
                  <a:schemeClr val="bg1"/>
                </a:solidFill>
                <a:latin typeface="Candara" pitchFamily="34" charset="0"/>
              </a:rPr>
              <a:t>Notes</a:t>
            </a:r>
          </a:p>
          <a:p>
            <a:r>
              <a:rPr lang="en-US" sz="2400" kern="0" smtClean="0">
                <a:solidFill>
                  <a:schemeClr val="bg1"/>
                </a:solidFill>
                <a:latin typeface="Candara" pitchFamily="34" charset="0"/>
              </a:rPr>
              <a:t>Background &amp; Experience</a:t>
            </a:r>
          </a:p>
          <a:p>
            <a:r>
              <a:rPr lang="en-US" sz="2400" kern="0" smtClean="0">
                <a:solidFill>
                  <a:schemeClr val="bg1"/>
                </a:solidFill>
                <a:latin typeface="Candara" pitchFamily="34" charset="0"/>
              </a:rPr>
              <a:t>Testimonials</a:t>
            </a:r>
          </a:p>
          <a:p>
            <a:r>
              <a:rPr lang="en-US" sz="2400" kern="0" smtClean="0">
                <a:solidFill>
                  <a:schemeClr val="bg1"/>
                </a:solidFill>
                <a:latin typeface="Candara" pitchFamily="34" charset="0"/>
              </a:rPr>
              <a:t>Programs &amp; Services</a:t>
            </a:r>
          </a:p>
          <a:p>
            <a:r>
              <a:rPr lang="en-US" sz="2400" kern="0" smtClean="0">
                <a:solidFill>
                  <a:schemeClr val="bg1"/>
                </a:solidFill>
                <a:latin typeface="Candara" pitchFamily="34" charset="0"/>
              </a:rPr>
              <a:t>Articles</a:t>
            </a:r>
          </a:p>
          <a:p>
            <a:pPr>
              <a:buFontTx/>
              <a:buNone/>
            </a:pPr>
            <a:r>
              <a:rPr lang="en-US" sz="2400" b="1" kern="0" smtClean="0">
                <a:solidFill>
                  <a:schemeClr val="bg1"/>
                </a:solidFill>
                <a:latin typeface="Candara" pitchFamily="34" charset="0"/>
              </a:rPr>
              <a:t>Events</a:t>
            </a:r>
          </a:p>
          <a:p>
            <a:r>
              <a:rPr lang="en-US" sz="2400" kern="0" smtClean="0">
                <a:solidFill>
                  <a:schemeClr val="bg1"/>
                </a:solidFill>
                <a:latin typeface="Candara" pitchFamily="34" charset="0"/>
              </a:rPr>
              <a:t>Public &amp; Private</a:t>
            </a:r>
          </a:p>
          <a:p>
            <a:r>
              <a:rPr lang="en-US" sz="2400" kern="0" smtClean="0">
                <a:solidFill>
                  <a:schemeClr val="bg1"/>
                </a:solidFill>
                <a:latin typeface="Candara" pitchFamily="34" charset="0"/>
              </a:rPr>
              <a:t>Invitations</a:t>
            </a:r>
          </a:p>
          <a:p>
            <a:r>
              <a:rPr lang="en-US" sz="2400" kern="0" smtClean="0">
                <a:solidFill>
                  <a:schemeClr val="bg1"/>
                </a:solidFill>
                <a:latin typeface="Candara" pitchFamily="34" charset="0"/>
              </a:rPr>
              <a:t>Photos</a:t>
            </a:r>
          </a:p>
          <a:p>
            <a:pPr lvl="2">
              <a:buFontTx/>
              <a:buNone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11551810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smtClean="0">
                <a:solidFill>
                  <a:schemeClr val="bg1"/>
                </a:solidFill>
                <a:latin typeface="Candara" pitchFamily="34" charset="0"/>
              </a:rPr>
              <a:t>Build A Following</a:t>
            </a:r>
            <a:endParaRPr lang="en-US" kern="0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467544" y="1268761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2400" kern="0" smtClean="0">
                <a:solidFill>
                  <a:schemeClr val="bg1"/>
                </a:solidFill>
                <a:latin typeface="Candara" pitchFamily="34" charset="0"/>
              </a:rPr>
              <a:t>Invite Friends</a:t>
            </a:r>
          </a:p>
          <a:p>
            <a:pPr>
              <a:buFontTx/>
              <a:buNone/>
            </a:pPr>
            <a:r>
              <a:rPr lang="en-US" sz="2400" kern="0" smtClean="0">
                <a:solidFill>
                  <a:schemeClr val="bg1"/>
                </a:solidFill>
                <a:latin typeface="Candara" pitchFamily="34" charset="0"/>
              </a:rPr>
              <a:t>Import Contacts</a:t>
            </a:r>
          </a:p>
          <a:p>
            <a:pPr>
              <a:buFontTx/>
              <a:buNone/>
            </a:pPr>
            <a:r>
              <a:rPr lang="en-US" sz="2400" b="1" kern="0" smtClean="0">
                <a:solidFill>
                  <a:schemeClr val="bg1"/>
                </a:solidFill>
                <a:latin typeface="Candara" pitchFamily="34" charset="0"/>
              </a:rPr>
              <a:t>LIKE</a:t>
            </a:r>
            <a:r>
              <a:rPr lang="en-US" sz="2400" kern="0" smtClean="0">
                <a:solidFill>
                  <a:schemeClr val="bg1"/>
                </a:solidFill>
                <a:latin typeface="Candara" pitchFamily="34" charset="0"/>
              </a:rPr>
              <a:t> Link </a:t>
            </a:r>
          </a:p>
          <a:p>
            <a:r>
              <a:rPr lang="en-US" sz="2400" kern="0" smtClean="0">
                <a:solidFill>
                  <a:schemeClr val="bg1"/>
                </a:solidFill>
                <a:latin typeface="Candara" pitchFamily="34" charset="0"/>
              </a:rPr>
              <a:t>Website</a:t>
            </a:r>
          </a:p>
          <a:p>
            <a:r>
              <a:rPr lang="en-US" sz="2400" kern="0" smtClean="0">
                <a:solidFill>
                  <a:schemeClr val="bg1"/>
                </a:solidFill>
                <a:latin typeface="Candara" pitchFamily="34" charset="0"/>
              </a:rPr>
              <a:t>Emails</a:t>
            </a:r>
          </a:p>
          <a:p>
            <a:r>
              <a:rPr lang="en-US" sz="2400" kern="0" smtClean="0">
                <a:solidFill>
                  <a:schemeClr val="bg1"/>
                </a:solidFill>
                <a:latin typeface="Candara" pitchFamily="34" charset="0"/>
              </a:rPr>
              <a:t>Brochure</a:t>
            </a:r>
          </a:p>
          <a:p>
            <a:r>
              <a:rPr lang="en-US" sz="2400" kern="0" smtClean="0">
                <a:solidFill>
                  <a:schemeClr val="bg1"/>
                </a:solidFill>
                <a:latin typeface="Candara" pitchFamily="34" charset="0"/>
              </a:rPr>
              <a:t>Flyers</a:t>
            </a:r>
          </a:p>
          <a:p>
            <a:pPr>
              <a:buFontTx/>
              <a:buNone/>
            </a:pPr>
            <a:r>
              <a:rPr lang="en-US" sz="2400" kern="0" smtClean="0">
                <a:solidFill>
                  <a:schemeClr val="bg1"/>
                </a:solidFill>
                <a:latin typeface="Candara" pitchFamily="34" charset="0"/>
              </a:rPr>
              <a:t>Like to be Liked</a:t>
            </a:r>
          </a:p>
          <a:p>
            <a:r>
              <a:rPr lang="en-US" sz="2400" kern="0" smtClean="0">
                <a:solidFill>
                  <a:schemeClr val="bg1"/>
                </a:solidFill>
                <a:latin typeface="Candara" pitchFamily="34" charset="0"/>
              </a:rPr>
              <a:t>Target Audiences</a:t>
            </a:r>
          </a:p>
          <a:p>
            <a:r>
              <a:rPr lang="en-US" sz="2400" kern="0" smtClean="0">
                <a:solidFill>
                  <a:schemeClr val="bg1"/>
                </a:solidFill>
                <a:latin typeface="Candara" pitchFamily="34" charset="0"/>
              </a:rPr>
              <a:t>Related Pages</a:t>
            </a:r>
            <a:endParaRPr lang="en-US" kern="0" dirty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4644008" y="1268761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2400" kern="0" smtClean="0">
                <a:solidFill>
                  <a:schemeClr val="bg1"/>
                </a:solidFill>
                <a:latin typeface="Candara" pitchFamily="34" charset="0"/>
              </a:rPr>
              <a:t>Followers &amp; Friends</a:t>
            </a:r>
          </a:p>
          <a:p>
            <a:r>
              <a:rPr lang="en-US" sz="2400" kern="0" smtClean="0">
                <a:solidFill>
                  <a:schemeClr val="bg1"/>
                </a:solidFill>
                <a:latin typeface="Candara" pitchFamily="34" charset="0"/>
              </a:rPr>
              <a:t>Like</a:t>
            </a:r>
          </a:p>
          <a:p>
            <a:r>
              <a:rPr lang="en-US" sz="2400" kern="0" smtClean="0">
                <a:solidFill>
                  <a:schemeClr val="bg1"/>
                </a:solidFill>
                <a:latin typeface="Candara" pitchFamily="34" charset="0"/>
              </a:rPr>
              <a:t>Reply</a:t>
            </a:r>
          </a:p>
          <a:p>
            <a:r>
              <a:rPr lang="en-US" sz="2400" kern="0" smtClean="0">
                <a:solidFill>
                  <a:schemeClr val="bg1"/>
                </a:solidFill>
                <a:latin typeface="Candara" pitchFamily="34" charset="0"/>
              </a:rPr>
              <a:t>Comment</a:t>
            </a:r>
          </a:p>
          <a:p>
            <a:r>
              <a:rPr lang="en-US" sz="2400" kern="0" smtClean="0">
                <a:solidFill>
                  <a:schemeClr val="bg1"/>
                </a:solidFill>
                <a:latin typeface="Candara" pitchFamily="34" charset="0"/>
              </a:rPr>
              <a:t>Share</a:t>
            </a:r>
          </a:p>
          <a:p>
            <a:pPr>
              <a:buFontTx/>
              <a:buNone/>
            </a:pPr>
            <a:r>
              <a:rPr lang="en-US" sz="2400" kern="0" smtClean="0">
                <a:solidFill>
                  <a:schemeClr val="bg1"/>
                </a:solidFill>
                <a:latin typeface="Candara" pitchFamily="34" charset="0"/>
              </a:rPr>
              <a:t>Be Attractive</a:t>
            </a:r>
          </a:p>
          <a:p>
            <a:r>
              <a:rPr lang="en-US" sz="2400" kern="0" smtClean="0">
                <a:solidFill>
                  <a:schemeClr val="bg1"/>
                </a:solidFill>
                <a:latin typeface="Candara" pitchFamily="34" charset="0"/>
              </a:rPr>
              <a:t>Useful Information</a:t>
            </a:r>
          </a:p>
          <a:p>
            <a:r>
              <a:rPr lang="en-US" sz="2400" kern="0" smtClean="0">
                <a:solidFill>
                  <a:schemeClr val="bg1"/>
                </a:solidFill>
                <a:latin typeface="Candara" pitchFamily="34" charset="0"/>
              </a:rPr>
              <a:t>Soft Sell</a:t>
            </a:r>
          </a:p>
          <a:p>
            <a:r>
              <a:rPr lang="en-US" sz="2400" kern="0" smtClean="0">
                <a:solidFill>
                  <a:schemeClr val="bg1"/>
                </a:solidFill>
                <a:latin typeface="Candara" pitchFamily="34" charset="0"/>
              </a:rPr>
              <a:t>Visually  Appealing</a:t>
            </a:r>
          </a:p>
          <a:p>
            <a:r>
              <a:rPr lang="en-US" sz="2400" kern="0" smtClean="0">
                <a:solidFill>
                  <a:schemeClr val="bg1"/>
                </a:solidFill>
                <a:latin typeface="Candara" pitchFamily="34" charset="0"/>
              </a:rPr>
              <a:t>Unoffensive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44628352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smtClean="0">
                <a:solidFill>
                  <a:schemeClr val="bg1"/>
                </a:solidFill>
                <a:latin typeface="Candara" pitchFamily="34" charset="0"/>
              </a:rPr>
              <a:t>Using Paid Promotion</a:t>
            </a:r>
            <a:endParaRPr lang="en-US" kern="0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467544" y="1268761"/>
            <a:ext cx="4038600" cy="432047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b="1" kern="0" smtClean="0">
                <a:solidFill>
                  <a:schemeClr val="bg1"/>
                </a:solidFill>
                <a:latin typeface="Candara" pitchFamily="34" charset="0"/>
              </a:rPr>
              <a:t>Boost Posts</a:t>
            </a:r>
            <a:r>
              <a:rPr lang="en-US" kern="0" smtClean="0">
                <a:solidFill>
                  <a:schemeClr val="bg1"/>
                </a:solidFill>
                <a:latin typeface="Candara" pitchFamily="34" charset="0"/>
              </a:rPr>
              <a:t> </a:t>
            </a:r>
          </a:p>
          <a:p>
            <a:r>
              <a:rPr lang="en-US" sz="2400" kern="0" smtClean="0">
                <a:solidFill>
                  <a:schemeClr val="bg1"/>
                </a:solidFill>
                <a:latin typeface="Candara" pitchFamily="34" charset="0"/>
              </a:rPr>
              <a:t>Select Posts</a:t>
            </a:r>
          </a:p>
          <a:p>
            <a:r>
              <a:rPr lang="en-US" sz="2400" kern="0" smtClean="0">
                <a:solidFill>
                  <a:schemeClr val="bg1"/>
                </a:solidFill>
                <a:latin typeface="Candara" pitchFamily="34" charset="0"/>
              </a:rPr>
              <a:t>Followers (&amp; Friends)</a:t>
            </a:r>
          </a:p>
          <a:p>
            <a:r>
              <a:rPr lang="en-US" sz="2400" kern="0" smtClean="0">
                <a:solidFill>
                  <a:schemeClr val="bg1"/>
                </a:solidFill>
                <a:latin typeface="Candara" pitchFamily="34" charset="0"/>
              </a:rPr>
              <a:t>Target Audience</a:t>
            </a:r>
            <a:endParaRPr lang="en-US" sz="2000" kern="0" smtClean="0">
              <a:solidFill>
                <a:schemeClr val="bg1"/>
              </a:solidFill>
              <a:latin typeface="Candara" pitchFamily="34" charset="0"/>
            </a:endParaRPr>
          </a:p>
          <a:p>
            <a:pPr lvl="1"/>
            <a:r>
              <a:rPr lang="en-US" sz="2000" kern="0" smtClean="0">
                <a:solidFill>
                  <a:schemeClr val="bg1"/>
                </a:solidFill>
                <a:latin typeface="Candara" pitchFamily="34" charset="0"/>
              </a:rPr>
              <a:t>Location</a:t>
            </a:r>
          </a:p>
          <a:p>
            <a:pPr lvl="1"/>
            <a:r>
              <a:rPr lang="en-US" sz="2000" kern="0" smtClean="0">
                <a:solidFill>
                  <a:schemeClr val="bg1"/>
                </a:solidFill>
                <a:latin typeface="Candara" pitchFamily="34" charset="0"/>
              </a:rPr>
              <a:t>Age</a:t>
            </a:r>
          </a:p>
          <a:p>
            <a:pPr lvl="1"/>
            <a:r>
              <a:rPr lang="en-US" sz="2000" kern="0" smtClean="0">
                <a:solidFill>
                  <a:schemeClr val="bg1"/>
                </a:solidFill>
                <a:latin typeface="Candara" pitchFamily="34" charset="0"/>
              </a:rPr>
              <a:t>Gender</a:t>
            </a:r>
          </a:p>
          <a:p>
            <a:pPr lvl="1"/>
            <a:r>
              <a:rPr lang="en-US" sz="2000" kern="0" smtClean="0">
                <a:solidFill>
                  <a:schemeClr val="bg1"/>
                </a:solidFill>
                <a:latin typeface="Candara" pitchFamily="34" charset="0"/>
              </a:rPr>
              <a:t>Interests</a:t>
            </a:r>
          </a:p>
          <a:p>
            <a:r>
              <a:rPr lang="en-US" sz="2400" kern="0" smtClean="0">
                <a:solidFill>
                  <a:schemeClr val="bg1"/>
                </a:solidFill>
                <a:latin typeface="Candara" pitchFamily="34" charset="0"/>
              </a:rPr>
              <a:t>Budget</a:t>
            </a:r>
          </a:p>
          <a:p>
            <a:r>
              <a:rPr lang="en-US" sz="2400" kern="0" smtClean="0">
                <a:solidFill>
                  <a:schemeClr val="bg1"/>
                </a:solidFill>
                <a:latin typeface="Candara" pitchFamily="34" charset="0"/>
              </a:rPr>
              <a:t>Duration</a:t>
            </a:r>
          </a:p>
          <a:p>
            <a:pPr marL="57150" indent="0">
              <a:buFontTx/>
              <a:buNone/>
            </a:pPr>
            <a:endParaRPr lang="en-US" kern="0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4644008" y="1268761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b="1" kern="0" smtClean="0">
                <a:solidFill>
                  <a:schemeClr val="bg1"/>
                </a:solidFill>
                <a:latin typeface="Candara" pitchFamily="34" charset="0"/>
              </a:rPr>
              <a:t>Ad Campaign</a:t>
            </a:r>
          </a:p>
          <a:p>
            <a:pPr>
              <a:buFontTx/>
              <a:buNone/>
            </a:pPr>
            <a:r>
              <a:rPr lang="en-US" sz="2400" kern="0" smtClean="0">
                <a:solidFill>
                  <a:schemeClr val="bg1"/>
                </a:solidFill>
                <a:latin typeface="Candara" pitchFamily="34" charset="0"/>
              </a:rPr>
              <a:t>Campaign Template</a:t>
            </a:r>
          </a:p>
          <a:p>
            <a:r>
              <a:rPr lang="en-US" sz="2400" kern="0" smtClean="0">
                <a:solidFill>
                  <a:schemeClr val="bg1"/>
                </a:solidFill>
                <a:latin typeface="Candara" pitchFamily="34" charset="0"/>
              </a:rPr>
              <a:t>Objective Options</a:t>
            </a:r>
          </a:p>
          <a:p>
            <a:r>
              <a:rPr lang="en-US" sz="2400" kern="0" smtClean="0">
                <a:solidFill>
                  <a:schemeClr val="bg1"/>
                </a:solidFill>
                <a:latin typeface="Candara" pitchFamily="34" charset="0"/>
              </a:rPr>
              <a:t>Target Audience*</a:t>
            </a:r>
          </a:p>
          <a:p>
            <a:r>
              <a:rPr lang="en-US" sz="2400" kern="0" smtClean="0">
                <a:solidFill>
                  <a:schemeClr val="bg1"/>
                </a:solidFill>
                <a:latin typeface="Candara" pitchFamily="34" charset="0"/>
              </a:rPr>
              <a:t>Budget – Daily or Lifetime</a:t>
            </a:r>
          </a:p>
          <a:p>
            <a:r>
              <a:rPr lang="en-US" sz="2400" kern="0" smtClean="0">
                <a:solidFill>
                  <a:schemeClr val="bg1"/>
                </a:solidFill>
                <a:latin typeface="Candara" pitchFamily="34" charset="0"/>
              </a:rPr>
              <a:t>Schedule</a:t>
            </a:r>
          </a:p>
          <a:p>
            <a:r>
              <a:rPr lang="en-US" sz="2400" kern="0" smtClean="0">
                <a:solidFill>
                  <a:schemeClr val="bg1"/>
                </a:solidFill>
                <a:latin typeface="Candara" pitchFamily="34" charset="0"/>
              </a:rPr>
              <a:t>Ad Creation</a:t>
            </a:r>
          </a:p>
          <a:p>
            <a:pPr lvl="1"/>
            <a:r>
              <a:rPr lang="en-US" sz="2000" kern="0" smtClean="0">
                <a:solidFill>
                  <a:schemeClr val="bg1"/>
                </a:solidFill>
                <a:latin typeface="Candara" pitchFamily="34" charset="0"/>
              </a:rPr>
              <a:t>Media &amp; Text</a:t>
            </a:r>
          </a:p>
          <a:p>
            <a:r>
              <a:rPr lang="en-US" sz="2400" kern="0" smtClean="0">
                <a:solidFill>
                  <a:schemeClr val="bg1"/>
                </a:solidFill>
                <a:latin typeface="Candara" pitchFamily="34" charset="0"/>
              </a:rPr>
              <a:t>Gadgets, Forms, etc.</a:t>
            </a:r>
          </a:p>
          <a:p>
            <a:pPr>
              <a:buFontTx/>
              <a:buNone/>
            </a:pPr>
            <a:r>
              <a:rPr lang="en-US" sz="2400" kern="0" smtClean="0">
                <a:solidFill>
                  <a:schemeClr val="bg1"/>
                </a:solidFill>
                <a:latin typeface="Candara" pitchFamily="34" charset="0"/>
              </a:rPr>
              <a:t>Detailed Analytics</a:t>
            </a:r>
            <a:endParaRPr lang="en-US" sz="2400" kern="0" dirty="0" smtClean="0">
              <a:solidFill>
                <a:schemeClr val="bg1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94611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nta Reflec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39454" y="0"/>
            <a:ext cx="5265092" cy="68580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smtClean="0">
                <a:solidFill>
                  <a:schemeClr val="bg1"/>
                </a:solidFill>
                <a:latin typeface="Candara" pitchFamily="34" charset="0"/>
              </a:rPr>
              <a:t>Strategies for Success</a:t>
            </a:r>
            <a:endParaRPr lang="en-US" kern="0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971600" y="1196752"/>
            <a:ext cx="3822576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2400" b="1" kern="0" smtClean="0">
                <a:solidFill>
                  <a:schemeClr val="bg1"/>
                </a:solidFill>
                <a:latin typeface="Candara" pitchFamily="34" charset="0"/>
              </a:rPr>
              <a:t>Post Regularly</a:t>
            </a:r>
          </a:p>
          <a:p>
            <a:r>
              <a:rPr lang="en-US" sz="2400" kern="0" smtClean="0">
                <a:solidFill>
                  <a:schemeClr val="bg1"/>
                </a:solidFill>
                <a:latin typeface="Candara" pitchFamily="34" charset="0"/>
              </a:rPr>
              <a:t>Pre &amp; Post Events</a:t>
            </a:r>
          </a:p>
          <a:p>
            <a:r>
              <a:rPr lang="en-US" sz="2400" kern="0" smtClean="0">
                <a:solidFill>
                  <a:schemeClr val="bg1"/>
                </a:solidFill>
                <a:latin typeface="Candara" pitchFamily="34" charset="0"/>
              </a:rPr>
              <a:t>Activities</a:t>
            </a:r>
          </a:p>
          <a:p>
            <a:r>
              <a:rPr lang="en-US" sz="2400" kern="0" smtClean="0">
                <a:solidFill>
                  <a:schemeClr val="bg1"/>
                </a:solidFill>
                <a:latin typeface="Candara" pitchFamily="34" charset="0"/>
              </a:rPr>
              <a:t>Advice </a:t>
            </a:r>
          </a:p>
          <a:p>
            <a:r>
              <a:rPr lang="en-US" sz="2400" kern="0" smtClean="0">
                <a:solidFill>
                  <a:schemeClr val="bg1"/>
                </a:solidFill>
                <a:latin typeface="Candara" pitchFamily="34" charset="0"/>
              </a:rPr>
              <a:t>Hot Toys</a:t>
            </a:r>
          </a:p>
          <a:p>
            <a:r>
              <a:rPr lang="en-US" sz="2400" kern="0" smtClean="0">
                <a:solidFill>
                  <a:schemeClr val="bg1"/>
                </a:solidFill>
                <a:latin typeface="Candara" pitchFamily="34" charset="0"/>
              </a:rPr>
              <a:t>Unusual Requests</a:t>
            </a:r>
          </a:p>
          <a:p>
            <a:r>
              <a:rPr lang="en-US" sz="2400" kern="0" smtClean="0">
                <a:solidFill>
                  <a:schemeClr val="bg1"/>
                </a:solidFill>
                <a:latin typeface="Candara" pitchFamily="34" charset="0"/>
              </a:rPr>
              <a:t>Humor</a:t>
            </a:r>
          </a:p>
          <a:p>
            <a:r>
              <a:rPr lang="en-US" sz="2400" kern="0" smtClean="0">
                <a:solidFill>
                  <a:schemeClr val="bg1"/>
                </a:solidFill>
                <a:latin typeface="Candara" pitchFamily="34" charset="0"/>
              </a:rPr>
              <a:t>Photos &amp; Videos</a:t>
            </a:r>
          </a:p>
          <a:p>
            <a:r>
              <a:rPr lang="en-US" sz="2400" kern="0" smtClean="0">
                <a:solidFill>
                  <a:schemeClr val="bg1"/>
                </a:solidFill>
                <a:latin typeface="Candara" pitchFamily="34" charset="0"/>
              </a:rPr>
              <a:t>Links</a:t>
            </a:r>
          </a:p>
          <a:p>
            <a:r>
              <a:rPr lang="en-US" sz="2400" kern="0" smtClean="0">
                <a:solidFill>
                  <a:schemeClr val="bg1"/>
                </a:solidFill>
                <a:latin typeface="Candara" pitchFamily="34" charset="0"/>
              </a:rPr>
              <a:t>Events</a:t>
            </a:r>
          </a:p>
          <a:p>
            <a:endParaRPr lang="en-US" sz="2400" kern="0" smtClean="0">
              <a:solidFill>
                <a:schemeClr val="bg1"/>
              </a:solidFill>
              <a:latin typeface="Candara" pitchFamily="34" charset="0"/>
            </a:endParaRPr>
          </a:p>
          <a:p>
            <a:endParaRPr lang="en-US" sz="2400" kern="0" smtClean="0">
              <a:solidFill>
                <a:schemeClr val="bg1"/>
              </a:solidFill>
              <a:latin typeface="Candara" pitchFamily="34" charset="0"/>
            </a:endParaRPr>
          </a:p>
          <a:p>
            <a:endParaRPr lang="en-US" kern="0" dirty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5004048" y="1196752"/>
            <a:ext cx="3384376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2400" b="1" kern="0" smtClean="0">
                <a:solidFill>
                  <a:schemeClr val="bg1"/>
                </a:solidFill>
                <a:latin typeface="Candara" pitchFamily="34" charset="0"/>
              </a:rPr>
              <a:t>Be Visible</a:t>
            </a:r>
          </a:p>
          <a:p>
            <a:r>
              <a:rPr lang="en-US" sz="2400" kern="0" smtClean="0">
                <a:solidFill>
                  <a:schemeClr val="bg1"/>
                </a:solidFill>
                <a:latin typeface="Candara" pitchFamily="34" charset="0"/>
              </a:rPr>
              <a:t>Like</a:t>
            </a:r>
          </a:p>
          <a:p>
            <a:r>
              <a:rPr lang="en-US" sz="2400" kern="0" smtClean="0">
                <a:solidFill>
                  <a:schemeClr val="bg1"/>
                </a:solidFill>
                <a:latin typeface="Candara" pitchFamily="34" charset="0"/>
              </a:rPr>
              <a:t>Reply</a:t>
            </a:r>
          </a:p>
          <a:p>
            <a:r>
              <a:rPr lang="en-US" sz="2400" kern="0" smtClean="0">
                <a:solidFill>
                  <a:schemeClr val="bg1"/>
                </a:solidFill>
                <a:latin typeface="Candara" pitchFamily="34" charset="0"/>
              </a:rPr>
              <a:t>Comment</a:t>
            </a:r>
          </a:p>
          <a:p>
            <a:r>
              <a:rPr lang="en-US" sz="2400" kern="0" smtClean="0">
                <a:solidFill>
                  <a:schemeClr val="bg1"/>
                </a:solidFill>
                <a:latin typeface="Candara" pitchFamily="34" charset="0"/>
              </a:rPr>
              <a:t>Share</a:t>
            </a:r>
          </a:p>
          <a:p>
            <a:pPr>
              <a:buFontTx/>
              <a:buNone/>
            </a:pPr>
            <a:r>
              <a:rPr lang="en-US" sz="2400" b="1" kern="0" smtClean="0">
                <a:solidFill>
                  <a:schemeClr val="bg1"/>
                </a:solidFill>
                <a:latin typeface="Candara" pitchFamily="34" charset="0"/>
              </a:rPr>
              <a:t>Interconnectivity</a:t>
            </a:r>
          </a:p>
          <a:p>
            <a:r>
              <a:rPr lang="en-US" sz="2400" kern="0" smtClean="0">
                <a:solidFill>
                  <a:schemeClr val="bg1"/>
                </a:solidFill>
                <a:latin typeface="Candara" pitchFamily="34" charset="0"/>
              </a:rPr>
              <a:t>Twitter &amp; Instagram</a:t>
            </a:r>
          </a:p>
          <a:p>
            <a:r>
              <a:rPr lang="en-US" sz="2400" kern="0" smtClean="0">
                <a:solidFill>
                  <a:schemeClr val="bg1"/>
                </a:solidFill>
                <a:latin typeface="Candara" pitchFamily="34" charset="0"/>
              </a:rPr>
              <a:t>Website</a:t>
            </a:r>
          </a:p>
          <a:p>
            <a:pPr>
              <a:buFontTx/>
              <a:buNone/>
            </a:pPr>
            <a:r>
              <a:rPr lang="en-US" sz="2400" b="1" kern="0" smtClean="0">
                <a:solidFill>
                  <a:schemeClr val="bg1"/>
                </a:solidFill>
                <a:latin typeface="Candara" pitchFamily="34" charset="0"/>
              </a:rPr>
              <a:t>Experiment</a:t>
            </a:r>
          </a:p>
          <a:p>
            <a:pPr>
              <a:buFontTx/>
              <a:buNone/>
            </a:pPr>
            <a:r>
              <a:rPr lang="en-US" sz="2400" b="1" kern="0" smtClean="0">
                <a:solidFill>
                  <a:schemeClr val="bg1"/>
                </a:solidFill>
                <a:latin typeface="Candara" pitchFamily="34" charset="0"/>
              </a:rPr>
              <a:t>Monitor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77124599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772400" cy="866527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Merry Christmas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31640" y="1196752"/>
            <a:ext cx="6400800" cy="4608512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bg1"/>
                </a:solidFill>
                <a:latin typeface="Candara" pitchFamily="34" charset="0"/>
              </a:rPr>
              <a:t>Dan Greenleaf</a:t>
            </a:r>
          </a:p>
          <a:p>
            <a:pPr>
              <a:spcBef>
                <a:spcPts val="0"/>
              </a:spcBef>
            </a:pPr>
            <a:r>
              <a:rPr lang="en-US" sz="2800" dirty="0" err="1" smtClean="0">
                <a:solidFill>
                  <a:schemeClr val="bg1"/>
                </a:solidFill>
                <a:latin typeface="Candara" pitchFamily="34" charset="0"/>
              </a:rPr>
              <a:t>ImSanta.Org</a:t>
            </a:r>
            <a:r>
              <a:rPr lang="en-US" sz="2800" dirty="0" smtClean="0">
                <a:solidFill>
                  <a:schemeClr val="bg1"/>
                </a:solidFill>
                <a:latin typeface="Candara" pitchFamily="34" charset="0"/>
              </a:rPr>
              <a:t>, 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chemeClr val="bg1"/>
                </a:solidFill>
                <a:latin typeface="Candara" pitchFamily="34" charset="0"/>
              </a:rPr>
              <a:t>Manchester, NH 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chemeClr val="bg1"/>
                </a:solidFill>
                <a:latin typeface="Candara" pitchFamily="34" charset="0"/>
              </a:rPr>
              <a:t>Santa@ImSanta.Org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chemeClr val="bg1"/>
                </a:solidFill>
                <a:latin typeface="Candara" pitchFamily="34" charset="0"/>
              </a:rPr>
              <a:t>424-2SANTA1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chemeClr val="bg1"/>
                </a:solidFill>
                <a:latin typeface="Candara" pitchFamily="34" charset="0"/>
              </a:rPr>
              <a:t>www.Facebook.com/ImSanta.Org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chemeClr val="bg1"/>
                </a:solidFill>
                <a:latin typeface="Candara" pitchFamily="34" charset="0"/>
              </a:rPr>
              <a:t>www.Facebook.com/SantaDanGreenleaf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chemeClr val="bg1"/>
                </a:solidFill>
                <a:latin typeface="Candara" pitchFamily="34" charset="0"/>
              </a:rPr>
              <a:t>Twitter: @</a:t>
            </a:r>
            <a:r>
              <a:rPr lang="en-US" sz="2800" dirty="0" err="1" smtClean="0">
                <a:solidFill>
                  <a:schemeClr val="bg1"/>
                </a:solidFill>
                <a:latin typeface="Candara" pitchFamily="34" charset="0"/>
              </a:rPr>
              <a:t>SantaCKringle</a:t>
            </a:r>
            <a:endParaRPr lang="en-US" sz="2800" dirty="0" smtClean="0">
              <a:solidFill>
                <a:schemeClr val="bg1"/>
              </a:solidFill>
              <a:latin typeface="Candara" pitchFamily="34" charset="0"/>
            </a:endParaRPr>
          </a:p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chemeClr val="bg1"/>
                </a:solidFill>
                <a:latin typeface="Candara" pitchFamily="34" charset="0"/>
              </a:rPr>
              <a:t>LinkedIn: Santa Dan Greenleaf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chemeClr val="bg1"/>
                </a:solidFill>
                <a:latin typeface="Candara" pitchFamily="34" charset="0"/>
              </a:rPr>
              <a:t>www.SantaCKringle/tumblr.com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Define Goals</a:t>
            </a:r>
            <a:endParaRPr lang="en-US" sz="3600" dirty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2737"/>
            <a:ext cx="4038600" cy="5073427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Goals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Broad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General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Blue sky</a:t>
            </a:r>
            <a:endParaRPr lang="en-US" dirty="0" smtClean="0">
              <a:solidFill>
                <a:schemeClr val="bg1"/>
              </a:solidFill>
            </a:endParaRPr>
          </a:p>
          <a:p>
            <a:pPr lvl="1">
              <a:buFont typeface="Wingdings" pitchFamily="2" charset="2"/>
              <a:buChar char="§"/>
            </a:pPr>
            <a:endParaRPr lang="en-US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lvl="1">
              <a:buNone/>
            </a:pPr>
            <a:r>
              <a:rPr lang="en-US" sz="2000" i="1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Become the go-to Santa for area media interviews.</a:t>
            </a:r>
          </a:p>
          <a:p>
            <a:pPr lvl="1">
              <a:buNone/>
            </a:pPr>
            <a:r>
              <a:rPr lang="en-US" sz="2000" i="1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Be busy throughout the season with appearances.</a:t>
            </a:r>
          </a:p>
          <a:p>
            <a:pPr lvl="1">
              <a:buNone/>
            </a:pPr>
            <a:r>
              <a:rPr lang="en-US" sz="2000" i="1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Make my Santa business profitable.</a:t>
            </a:r>
          </a:p>
          <a:p>
            <a:pPr lvl="1">
              <a:buNone/>
            </a:pPr>
            <a:r>
              <a:rPr lang="en-US" sz="2000" i="1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Limit amount of travel.</a:t>
            </a:r>
          </a:p>
          <a:p>
            <a:pPr lvl="1">
              <a:buNone/>
            </a:pPr>
            <a:endParaRPr lang="en-US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2737"/>
            <a:ext cx="4038600" cy="5073427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Objectives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Specific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Measureable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Attainable</a:t>
            </a:r>
          </a:p>
          <a:p>
            <a:pPr lvl="1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lvl="1">
              <a:buNone/>
            </a:pPr>
            <a:r>
              <a:rPr lang="en-US" sz="2000" i="1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Increase number of home visits by 25% over 2013.</a:t>
            </a:r>
          </a:p>
          <a:p>
            <a:pPr lvl="1">
              <a:buNone/>
            </a:pPr>
            <a:r>
              <a:rPr lang="en-US" sz="2000" i="1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Book at  least 3 special event appearances.</a:t>
            </a:r>
          </a:p>
          <a:p>
            <a:pPr lvl="1">
              <a:buNone/>
            </a:pPr>
            <a:r>
              <a:rPr lang="en-US" sz="2000" i="1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Achieve equal number of weekday &amp; weekend visits.</a:t>
            </a:r>
          </a:p>
          <a:p>
            <a:pPr lvl="1">
              <a:buNone/>
            </a:pPr>
            <a:r>
              <a:rPr lang="en-US" sz="2000" i="1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Earn $5000 in profit.</a:t>
            </a:r>
          </a:p>
          <a:p>
            <a:pPr lvl="1">
              <a:buNone/>
            </a:pPr>
            <a:endParaRPr lang="en-US" sz="2000" i="1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lvl="1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oals Planning She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39454" y="0"/>
            <a:ext cx="5265092" cy="68580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34082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Identify Target Audiences</a:t>
            </a:r>
            <a:endParaRPr lang="en-US" sz="3600" dirty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1"/>
            <a:ext cx="8229600" cy="521744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Who helps you reach your goals?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End User  (Clients &amp; Customers)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Gatekeepers (Media, Bloggers, Websites)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Resources (Agents, Caterers, DJs, Staff)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Describe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Demographics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Location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Motivators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Obstacles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How do you reach them?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Objectives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Action Steps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Evaluation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rget Workshe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39454" y="0"/>
            <a:ext cx="5265092" cy="68580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"/>
            <a:ext cx="8229600" cy="993775"/>
          </a:xfrm>
        </p:spPr>
        <p:txBody>
          <a:bodyPr/>
          <a:lstStyle/>
          <a:p>
            <a:pPr eaLnBrk="1" hangingPunct="1"/>
            <a:r>
              <a:rPr lang="es-UY" sz="360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In Search of Santa</a:t>
            </a:r>
            <a:endParaRPr lang="es-ES" sz="360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4214" y="764704"/>
            <a:ext cx="3743325" cy="5112568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es-ES" sz="24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Web </a:t>
            </a:r>
            <a:r>
              <a:rPr lang="es-ES" sz="24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Search</a:t>
            </a:r>
            <a:endParaRPr lang="es-ES" sz="2400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es-ES" sz="24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Craigslist</a:t>
            </a:r>
            <a:endParaRPr lang="es-ES" sz="2400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es-ES" sz="24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Booking</a:t>
            </a:r>
            <a:r>
              <a:rPr lang="es-ES" sz="24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Sites</a:t>
            </a:r>
            <a:endParaRPr lang="es-ES" sz="2400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lvl="1" eaLnBrk="1" hangingPunct="1"/>
            <a:r>
              <a:rPr lang="es-ES" sz="20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GigSalad.com</a:t>
            </a:r>
          </a:p>
          <a:p>
            <a:pPr lvl="1" eaLnBrk="1" hangingPunct="1"/>
            <a:r>
              <a:rPr lang="es-ES" sz="20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GigMasters.com</a:t>
            </a:r>
          </a:p>
          <a:p>
            <a:pPr lvl="1" eaLnBrk="1" hangingPunct="1"/>
            <a:r>
              <a:rPr lang="es-ES" sz="20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Thumbtack.com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s-ES" sz="24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Booking</a:t>
            </a:r>
            <a:r>
              <a:rPr lang="es-ES" sz="24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Agency</a:t>
            </a:r>
            <a:endParaRPr lang="es-ES" sz="2400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lvl="1" eaLnBrk="1" hangingPunct="1"/>
            <a:r>
              <a:rPr lang="es-ES" sz="20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Tim </a:t>
            </a:r>
            <a:r>
              <a:rPr lang="es-ES" sz="20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Connaghan</a:t>
            </a:r>
            <a:endParaRPr lang="es-ES" sz="2000" dirty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lvl="1" eaLnBrk="1" hangingPunct="1"/>
            <a:r>
              <a:rPr lang="es-ES" sz="20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Susen</a:t>
            </a:r>
            <a:r>
              <a:rPr lang="es-ES" sz="20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Mesco</a:t>
            </a:r>
            <a:endParaRPr lang="es-ES" sz="2000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lvl="1" eaLnBrk="1" hangingPunct="1"/>
            <a:r>
              <a:rPr lang="es-ES" sz="20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Nationwide</a:t>
            </a:r>
            <a:r>
              <a:rPr lang="es-ES" sz="20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Santas</a:t>
            </a:r>
          </a:p>
          <a:p>
            <a:pPr lvl="1" eaLnBrk="1" hangingPunct="1"/>
            <a:r>
              <a:rPr lang="es-ES" sz="20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Local </a:t>
            </a:r>
            <a:r>
              <a:rPr lang="es-ES" sz="20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Agents</a:t>
            </a:r>
            <a:endParaRPr lang="es-ES" sz="2000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es-ES" sz="24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Classified</a:t>
            </a:r>
            <a:r>
              <a:rPr lang="es-ES" sz="24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Ads</a:t>
            </a:r>
            <a:endParaRPr lang="es-ES" sz="2400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Referrals</a:t>
            </a:r>
          </a:p>
          <a:p>
            <a:pPr eaLnBrk="1" hangingPunct="1"/>
            <a:endParaRPr lang="es-ES" sz="2400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5124" name="Content Placeholder 9"/>
          <p:cNvSpPr>
            <a:spLocks noGrp="1"/>
          </p:cNvSpPr>
          <p:nvPr>
            <p:ph sz="half" idx="2"/>
          </p:nvPr>
        </p:nvSpPr>
        <p:spPr>
          <a:xfrm>
            <a:off x="4427539" y="764704"/>
            <a:ext cx="3744912" cy="5112568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es-ES" sz="24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Directories</a:t>
            </a:r>
            <a:endParaRPr lang="es-ES" sz="2400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lvl="1" eaLnBrk="1" hangingPunct="1"/>
            <a:r>
              <a:rPr lang="es-ES" sz="20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Yellow</a:t>
            </a:r>
            <a:r>
              <a:rPr lang="es-ES" sz="20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Pages</a:t>
            </a:r>
            <a:endParaRPr lang="es-ES" sz="2000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lvl="1" eaLnBrk="1" hangingPunct="1"/>
            <a:r>
              <a:rPr lang="es-ES" sz="20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SantaClausGuide.com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s-ES" sz="24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Organizations</a:t>
            </a:r>
            <a:endParaRPr lang="es-ES" sz="2400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lvl="1" eaLnBrk="1" hangingPunct="1"/>
            <a:r>
              <a:rPr lang="es-ES" sz="20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Chamber</a:t>
            </a:r>
            <a:r>
              <a:rPr lang="es-ES" sz="20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of Commerce</a:t>
            </a:r>
          </a:p>
          <a:p>
            <a:pPr lvl="1" eaLnBrk="1" hangingPunct="1"/>
            <a:r>
              <a:rPr lang="es-ES" sz="20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IBRBS, Local </a:t>
            </a:r>
            <a:r>
              <a:rPr lang="es-ES" sz="20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Groups</a:t>
            </a:r>
            <a:endParaRPr lang="es-ES" sz="2000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Personal Contact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Connected Businesses</a:t>
            </a:r>
          </a:p>
          <a:p>
            <a:pPr lvl="1" eaLnBrk="1" hangingPunct="1"/>
            <a:r>
              <a:rPr lang="en-US" sz="20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Venues</a:t>
            </a:r>
          </a:p>
          <a:p>
            <a:pPr lvl="1" eaLnBrk="1" hangingPunct="1"/>
            <a:r>
              <a:rPr lang="en-US" sz="20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DJs</a:t>
            </a:r>
          </a:p>
          <a:p>
            <a:pPr lvl="1" eaLnBrk="1" hangingPunct="1"/>
            <a:r>
              <a:rPr lang="en-US" sz="20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Photographers</a:t>
            </a:r>
          </a:p>
          <a:p>
            <a:pPr lvl="1" eaLnBrk="1" hangingPunct="1"/>
            <a:r>
              <a:rPr lang="en-US" sz="20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Caterers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5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5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51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51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51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51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51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51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lying Santa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Santa w gift</Template>
  <TotalTime>2851</TotalTime>
  <Words>735</Words>
  <Application>Microsoft Office PowerPoint</Application>
  <PresentationFormat>Letter Paper (8.5x11 in)</PresentationFormat>
  <Paragraphs>361</Paragraphs>
  <Slides>41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Arial</vt:lpstr>
      <vt:lpstr>Batang</vt:lpstr>
      <vt:lpstr>Book Antiqua</vt:lpstr>
      <vt:lpstr>Bookman Old Style</vt:lpstr>
      <vt:lpstr>Calibri</vt:lpstr>
      <vt:lpstr>Candara</vt:lpstr>
      <vt:lpstr>Estrangelo Edessa</vt:lpstr>
      <vt:lpstr>Wingdings</vt:lpstr>
      <vt:lpstr>Flying Santa</vt:lpstr>
      <vt:lpstr>Marketing Your Santa Services</vt:lpstr>
      <vt:lpstr>PowerPoint Presentation</vt:lpstr>
      <vt:lpstr>Plan Ahead</vt:lpstr>
      <vt:lpstr>PowerPoint Presentation</vt:lpstr>
      <vt:lpstr>Define Goals</vt:lpstr>
      <vt:lpstr>PowerPoint Presentation</vt:lpstr>
      <vt:lpstr>Identify Target Audiences</vt:lpstr>
      <vt:lpstr>PowerPoint Presentation</vt:lpstr>
      <vt:lpstr>In Search of Santa</vt:lpstr>
      <vt:lpstr>In Search of Customers</vt:lpstr>
      <vt:lpstr>Santa’s Marketing Tool Kit</vt:lpstr>
      <vt:lpstr>Written Santa Profile</vt:lpstr>
      <vt:lpstr>Written Santa Profile</vt:lpstr>
      <vt:lpstr>PowerPoint Presentation</vt:lpstr>
      <vt:lpstr>PowerPoint Presentation</vt:lpstr>
      <vt:lpstr>Promotional Photos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Promotional Photos</vt:lpstr>
      <vt:lpstr>Create Great Photos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Business Cards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Merry Christmas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Dan Greenleaf</cp:lastModifiedBy>
  <cp:revision>146</cp:revision>
  <dcterms:created xsi:type="dcterms:W3CDTF">2009-10-07T17:55:06Z</dcterms:created>
  <dcterms:modified xsi:type="dcterms:W3CDTF">2016-07-09T15:17:11Z</dcterms:modified>
</cp:coreProperties>
</file>